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65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10" Type="http://schemas.openxmlformats.org/officeDocument/2006/relationships/image" Target="../media/image48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37.pn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37.pn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9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10" Type="http://schemas.openxmlformats.org/officeDocument/2006/relationships/image" Target="../media/image60.png"/><Relationship Id="rId4" Type="http://schemas.openxmlformats.org/officeDocument/2006/relationships/image" Target="../media/image54.png"/><Relationship Id="rId9" Type="http://schemas.openxmlformats.org/officeDocument/2006/relationships/image" Target="../media/image5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13" Type="http://schemas.openxmlformats.org/officeDocument/2006/relationships/image" Target="../media/image71.png"/><Relationship Id="rId3" Type="http://schemas.openxmlformats.org/officeDocument/2006/relationships/image" Target="../media/image61.png"/><Relationship Id="rId7" Type="http://schemas.openxmlformats.org/officeDocument/2006/relationships/image" Target="../media/image65.png"/><Relationship Id="rId12" Type="http://schemas.openxmlformats.org/officeDocument/2006/relationships/image" Target="../media/image7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4.png"/><Relationship Id="rId11" Type="http://schemas.openxmlformats.org/officeDocument/2006/relationships/image" Target="../media/image69.png"/><Relationship Id="rId5" Type="http://schemas.openxmlformats.org/officeDocument/2006/relationships/image" Target="../media/image63.png"/><Relationship Id="rId10" Type="http://schemas.openxmlformats.org/officeDocument/2006/relationships/image" Target="../media/image68.png"/><Relationship Id="rId4" Type="http://schemas.openxmlformats.org/officeDocument/2006/relationships/image" Target="../media/image62.png"/><Relationship Id="rId9" Type="http://schemas.openxmlformats.org/officeDocument/2006/relationships/image" Target="../media/image67.png"/><Relationship Id="rId1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72.png"/><Relationship Id="rId7" Type="http://schemas.openxmlformats.org/officeDocument/2006/relationships/image" Target="../media/image6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10" Type="http://schemas.openxmlformats.org/officeDocument/2006/relationships/image" Target="../media/image76.png"/><Relationship Id="rId4" Type="http://schemas.openxmlformats.org/officeDocument/2006/relationships/image" Target="../media/image73.png"/><Relationship Id="rId9" Type="http://schemas.openxmlformats.org/officeDocument/2006/relationships/image" Target="../media/image6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13" Type="http://schemas.openxmlformats.org/officeDocument/2006/relationships/image" Target="../media/image87.png"/><Relationship Id="rId3" Type="http://schemas.openxmlformats.org/officeDocument/2006/relationships/image" Target="../media/image77.png"/><Relationship Id="rId7" Type="http://schemas.openxmlformats.org/officeDocument/2006/relationships/image" Target="../media/image81.png"/><Relationship Id="rId12" Type="http://schemas.openxmlformats.org/officeDocument/2006/relationships/image" Target="../media/image8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0.png"/><Relationship Id="rId11" Type="http://schemas.openxmlformats.org/officeDocument/2006/relationships/image" Target="../media/image85.png"/><Relationship Id="rId5" Type="http://schemas.openxmlformats.org/officeDocument/2006/relationships/image" Target="../media/image79.png"/><Relationship Id="rId10" Type="http://schemas.openxmlformats.org/officeDocument/2006/relationships/image" Target="../media/image84.png"/><Relationship Id="rId4" Type="http://schemas.openxmlformats.org/officeDocument/2006/relationships/image" Target="../media/image78.png"/><Relationship Id="rId9" Type="http://schemas.openxmlformats.org/officeDocument/2006/relationships/image" Target="../media/image83.png"/><Relationship Id="rId14" Type="http://schemas.openxmlformats.org/officeDocument/2006/relationships/image" Target="../media/image8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2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13" Type="http://schemas.openxmlformats.org/officeDocument/2006/relationships/image" Target="../media/image100.png"/><Relationship Id="rId18" Type="http://schemas.openxmlformats.org/officeDocument/2006/relationships/image" Target="../media/image105.png"/><Relationship Id="rId3" Type="http://schemas.openxmlformats.org/officeDocument/2006/relationships/image" Target="../media/image90.png"/><Relationship Id="rId7" Type="http://schemas.openxmlformats.org/officeDocument/2006/relationships/image" Target="../media/image94.png"/><Relationship Id="rId12" Type="http://schemas.openxmlformats.org/officeDocument/2006/relationships/image" Target="../media/image99.png"/><Relationship Id="rId17" Type="http://schemas.openxmlformats.org/officeDocument/2006/relationships/image" Target="../media/image104.png"/><Relationship Id="rId2" Type="http://schemas.openxmlformats.org/officeDocument/2006/relationships/image" Target="../media/image1.png"/><Relationship Id="rId16" Type="http://schemas.openxmlformats.org/officeDocument/2006/relationships/image" Target="../media/image10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png"/><Relationship Id="rId11" Type="http://schemas.openxmlformats.org/officeDocument/2006/relationships/image" Target="../media/image98.png"/><Relationship Id="rId5" Type="http://schemas.openxmlformats.org/officeDocument/2006/relationships/image" Target="../media/image92.png"/><Relationship Id="rId15" Type="http://schemas.openxmlformats.org/officeDocument/2006/relationships/image" Target="../media/image102.png"/><Relationship Id="rId10" Type="http://schemas.openxmlformats.org/officeDocument/2006/relationships/image" Target="../media/image97.png"/><Relationship Id="rId4" Type="http://schemas.openxmlformats.org/officeDocument/2006/relationships/image" Target="../media/image91.png"/><Relationship Id="rId9" Type="http://schemas.openxmlformats.org/officeDocument/2006/relationships/image" Target="../media/image96.png"/><Relationship Id="rId14" Type="http://schemas.openxmlformats.org/officeDocument/2006/relationships/image" Target="../media/image10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0.png"/><Relationship Id="rId4" Type="http://schemas.openxmlformats.org/officeDocument/2006/relationships/image" Target="../media/image16.png"/><Relationship Id="rId9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37.pn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366950" y="7381413"/>
            <a:ext cx="9551815" cy="935950"/>
            <a:chOff x="4366950" y="7381413"/>
            <a:chExt cx="9551815" cy="935950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66950" y="7381413"/>
              <a:ext cx="9551815" cy="93595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-2268617" y="3933819"/>
            <a:ext cx="22810960" cy="2754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7300" kern="0" spc="-1100" dirty="0">
                <a:solidFill>
                  <a:srgbClr val="1D5B22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수  줍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897344" y="1975295"/>
            <a:ext cx="12469706" cy="22621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4100" kern="0" spc="-900" dirty="0">
                <a:solidFill>
                  <a:srgbClr val="5EB656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SooJooB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710370" y="7581067"/>
            <a:ext cx="10864980" cy="7838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900" kern="0" spc="-1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나의 건강과 지구의 건강을 함께!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928585" y="9279343"/>
            <a:ext cx="2254458" cy="52696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공통 프로젝트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13959494" y="9286229"/>
            <a:ext cx="3374467" cy="4154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100" kern="0" spc="400" dirty="0">
                <a:solidFill>
                  <a:srgbClr val="2D7533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7 ExtraBold" pitchFamily="34" charset="0"/>
              </a:rPr>
              <a:t>10팀 프리지아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54111" y="9279343"/>
            <a:ext cx="3003323" cy="585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1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구미 2반</a:t>
            </a:r>
            <a:endParaRPr lang="en-US" dirty="0"/>
          </a:p>
        </p:txBody>
      </p:sp>
      <p:sp>
        <p:nvSpPr>
          <p:cNvPr id="14" name="Object 14"/>
          <p:cNvSpPr txBox="1"/>
          <p:nvPr/>
        </p:nvSpPr>
        <p:spPr>
          <a:xfrm>
            <a:off x="2526790" y="9279343"/>
            <a:ext cx="2971370" cy="52696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유상진 컨설턴트님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2269649" y="1920074"/>
            <a:ext cx="428652" cy="396482"/>
            <a:chOff x="12269649" y="1920074"/>
            <a:chExt cx="428652" cy="396482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269649" y="1920074"/>
              <a:ext cx="428652" cy="39648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36018" y="5874874"/>
            <a:ext cx="1517600" cy="1156261"/>
            <a:chOff x="1636018" y="5874874"/>
            <a:chExt cx="1517600" cy="115626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36018" y="5874874"/>
              <a:ext cx="1517600" cy="115626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5185686" y="5604702"/>
            <a:ext cx="1217775" cy="1164871"/>
            <a:chOff x="15185686" y="5604702"/>
            <a:chExt cx="1217775" cy="116487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185686" y="5604702"/>
              <a:ext cx="1217775" cy="11648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4907749" y="6852093"/>
            <a:ext cx="585399" cy="368786"/>
            <a:chOff x="14907749" y="6852093"/>
            <a:chExt cx="585399" cy="368786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907749" y="6852093"/>
              <a:ext cx="585399" cy="368786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4071898" y="1920074"/>
            <a:ext cx="1215522" cy="475116"/>
            <a:chOff x="4071898" y="1920074"/>
            <a:chExt cx="1215522" cy="475116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071898" y="1920074"/>
              <a:ext cx="1215522" cy="47511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53618" y="2417566"/>
            <a:ext cx="1531728" cy="546503"/>
            <a:chOff x="3153618" y="2417566"/>
            <a:chExt cx="1531728" cy="546503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153618" y="2417566"/>
              <a:ext cx="1531728" cy="546503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3395610" y="3079116"/>
            <a:ext cx="1688706" cy="601894"/>
            <a:chOff x="13395610" y="3079116"/>
            <a:chExt cx="1688706" cy="601894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3395610" y="3079116"/>
              <a:ext cx="1688706" cy="601894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2811032" y="6320279"/>
            <a:ext cx="1153725" cy="879024"/>
            <a:chOff x="2811032" y="6320279"/>
            <a:chExt cx="1153725" cy="879024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811032" y="6320279"/>
              <a:ext cx="1153725" cy="879024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5893894" y="6265676"/>
            <a:ext cx="1153725" cy="879024"/>
            <a:chOff x="15893894" y="6265676"/>
            <a:chExt cx="1153725" cy="879024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5893894" y="6265676"/>
              <a:ext cx="1153725" cy="87902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2426190" y="1344305"/>
            <a:ext cx="13442857" cy="13120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800" kern="0" spc="-2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플로깅 앱 수줍!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7526610" y="4706516"/>
            <a:ext cx="3282166" cy="3282166"/>
            <a:chOff x="7526610" y="4706516"/>
            <a:chExt cx="3282166" cy="3282166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526610" y="4706516"/>
              <a:ext cx="3282166" cy="3282166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6494973" y="5982990"/>
            <a:ext cx="5295762" cy="18213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800" kern="0" spc="-4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수줍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4807711" y="5239248"/>
            <a:ext cx="2444991" cy="661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쓰레기들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1100020" y="4959736"/>
            <a:ext cx="2432410" cy="65766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보호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4239256" y="6236629"/>
            <a:ext cx="2318404" cy="661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달리며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2245471" y="5331276"/>
            <a:ext cx="3210714" cy="661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버려진</a:t>
            </a:r>
            <a:endParaRPr lang="en-US" dirty="0"/>
          </a:p>
        </p:txBody>
      </p:sp>
      <p:sp>
        <p:nvSpPr>
          <p:cNvPr id="14" name="Object 14"/>
          <p:cNvSpPr txBox="1"/>
          <p:nvPr/>
        </p:nvSpPr>
        <p:spPr>
          <a:xfrm>
            <a:off x="10672690" y="7621190"/>
            <a:ext cx="3210714" cy="661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기록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4652942" y="2151058"/>
            <a:ext cx="8979835" cy="7143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00" kern="0" spc="-100" dirty="0">
                <a:solidFill>
                  <a:srgbClr val="3F9F47"/>
                </a:solidFill>
                <a:latin typeface="S-Core Dream 5 Medium" pitchFamily="34" charset="0"/>
                <a:cs typeface="S-Core Dream 5 Medium" pitchFamily="34" charset="0"/>
              </a:rPr>
              <a:t>나의 건강과 지구의 건강을 함께 지키자</a:t>
            </a:r>
            <a:endParaRPr lang="en-US" dirty="0"/>
          </a:p>
        </p:txBody>
      </p:sp>
      <p:sp>
        <p:nvSpPr>
          <p:cNvPr id="16" name="Object 16"/>
          <p:cNvSpPr txBox="1"/>
          <p:nvPr/>
        </p:nvSpPr>
        <p:spPr>
          <a:xfrm>
            <a:off x="7395621" y="5532295"/>
            <a:ext cx="3563190" cy="678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플로깅 어플</a:t>
            </a:r>
            <a:endParaRPr lang="en-US" dirty="0"/>
          </a:p>
        </p:txBody>
      </p:sp>
      <p:sp>
        <p:nvSpPr>
          <p:cNvPr id="17" name="Object 17"/>
          <p:cNvSpPr txBox="1"/>
          <p:nvPr/>
        </p:nvSpPr>
        <p:spPr>
          <a:xfrm>
            <a:off x="10165550" y="4055192"/>
            <a:ext cx="3137899" cy="65766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함께하는</a:t>
            </a:r>
            <a:endParaRPr lang="en-US" dirty="0"/>
          </a:p>
        </p:txBody>
      </p:sp>
      <p:sp>
        <p:nvSpPr>
          <p:cNvPr id="18" name="Object 18"/>
          <p:cNvSpPr txBox="1"/>
          <p:nvPr/>
        </p:nvSpPr>
        <p:spPr>
          <a:xfrm>
            <a:off x="13734489" y="5585951"/>
            <a:ext cx="2284327" cy="65766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자연</a:t>
            </a:r>
            <a:endParaRPr lang="en-US" dirty="0"/>
          </a:p>
        </p:txBody>
      </p:sp>
      <p:sp>
        <p:nvSpPr>
          <p:cNvPr id="19" name="Object 19"/>
          <p:cNvSpPr txBox="1"/>
          <p:nvPr/>
        </p:nvSpPr>
        <p:spPr>
          <a:xfrm>
            <a:off x="2619138" y="6899971"/>
            <a:ext cx="3210714" cy="661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걸으며</a:t>
            </a:r>
            <a:endParaRPr lang="en-US" dirty="0"/>
          </a:p>
        </p:txBody>
      </p:sp>
      <p:sp>
        <p:nvSpPr>
          <p:cNvPr id="20" name="Object 20"/>
          <p:cNvSpPr txBox="1"/>
          <p:nvPr/>
        </p:nvSpPr>
        <p:spPr>
          <a:xfrm>
            <a:off x="7153264" y="3902400"/>
            <a:ext cx="1598529" cy="661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길가</a:t>
            </a:r>
            <a:endParaRPr lang="en-US" dirty="0"/>
          </a:p>
        </p:txBody>
      </p:sp>
      <p:sp>
        <p:nvSpPr>
          <p:cNvPr id="21" name="Object 21"/>
          <p:cNvSpPr txBox="1"/>
          <p:nvPr/>
        </p:nvSpPr>
        <p:spPr>
          <a:xfrm>
            <a:off x="12993967" y="4509800"/>
            <a:ext cx="2242482" cy="661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바다</a:t>
            </a:r>
            <a:endParaRPr lang="en-US" dirty="0"/>
          </a:p>
        </p:txBody>
      </p:sp>
      <p:sp>
        <p:nvSpPr>
          <p:cNvPr id="22" name="Object 22"/>
          <p:cNvSpPr txBox="1"/>
          <p:nvPr/>
        </p:nvSpPr>
        <p:spPr>
          <a:xfrm>
            <a:off x="12907906" y="7165372"/>
            <a:ext cx="2642371" cy="65766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지구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0060727" y="6566824"/>
            <a:ext cx="2094600" cy="663725"/>
            <a:chOff x="10060727" y="6566824"/>
            <a:chExt cx="2094600" cy="663725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060727" y="6566824"/>
              <a:ext cx="2094600" cy="663725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974545" y="5613771"/>
            <a:ext cx="1489465" cy="530880"/>
            <a:chOff x="6974545" y="5613771"/>
            <a:chExt cx="1489465" cy="530880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74545" y="5613771"/>
              <a:ext cx="1489465" cy="53088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994561" y="4637582"/>
            <a:ext cx="804536" cy="612977"/>
            <a:chOff x="9994561" y="4637582"/>
            <a:chExt cx="804536" cy="612977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2460000">
              <a:off x="9994561" y="4637582"/>
              <a:ext cx="804536" cy="61297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471045" y="4156370"/>
            <a:ext cx="1026984" cy="782461"/>
            <a:chOff x="9471045" y="4156370"/>
            <a:chExt cx="1026984" cy="782461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1020000">
              <a:off x="9471045" y="4156370"/>
              <a:ext cx="1026984" cy="782461"/>
            </a:xfrm>
            <a:prstGeom prst="rect">
              <a:avLst/>
            </a:prstGeom>
          </p:spPr>
        </p:pic>
      </p:grpSp>
      <p:sp>
        <p:nvSpPr>
          <p:cNvPr id="35" name="Object 35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02 서비스 소개</a:t>
            </a:r>
            <a:endParaRPr lang="en-US" dirty="0"/>
          </a:p>
        </p:txBody>
      </p:sp>
      <p:sp>
        <p:nvSpPr>
          <p:cNvPr id="36" name="Object 36"/>
          <p:cNvSpPr txBox="1"/>
          <p:nvPr/>
        </p:nvSpPr>
        <p:spPr>
          <a:xfrm>
            <a:off x="15284538" y="643970"/>
            <a:ext cx="2010671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프로젝트 소개</a:t>
            </a:r>
            <a:endParaRPr lang="en-US" dirty="0"/>
          </a:p>
        </p:txBody>
      </p:sp>
      <p:grpSp>
        <p:nvGrpSpPr>
          <p:cNvPr id="1007" name="그룹 1007"/>
          <p:cNvGrpSpPr/>
          <p:nvPr/>
        </p:nvGrpSpPr>
        <p:grpSpPr>
          <a:xfrm>
            <a:off x="4698609" y="3529714"/>
            <a:ext cx="1377952" cy="1377952"/>
            <a:chOff x="4698609" y="3529714"/>
            <a:chExt cx="1377952" cy="1377952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698609" y="3529714"/>
              <a:ext cx="1377952" cy="1377952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6085993" y="7161013"/>
            <a:ext cx="1081091" cy="1081091"/>
            <a:chOff x="6085993" y="7161013"/>
            <a:chExt cx="1081091" cy="108109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085993" y="7161013"/>
              <a:ext cx="1081091" cy="108109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2287331" y="5388658"/>
            <a:ext cx="1655197" cy="1655197"/>
            <a:chOff x="12287331" y="5388658"/>
            <a:chExt cx="1655197" cy="1655197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287331" y="5388658"/>
              <a:ext cx="1655197" cy="1655197"/>
            </a:xfrm>
            <a:prstGeom prst="rect">
              <a:avLst/>
            </a:prstGeom>
          </p:spPr>
        </p:pic>
      </p:grpSp>
      <p:sp>
        <p:nvSpPr>
          <p:cNvPr id="46" name="Object 46"/>
          <p:cNvSpPr txBox="1"/>
          <p:nvPr/>
        </p:nvSpPr>
        <p:spPr>
          <a:xfrm>
            <a:off x="11421207" y="5945248"/>
            <a:ext cx="338647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kern="0" spc="-100" dirty="0">
                <a:solidFill>
                  <a:srgbClr val="2D7533"/>
                </a:solidFill>
                <a:latin typeface="S-Core Dream 7 ExtraBold"/>
                <a:cs typeface="S-Core Dream 7 ExtraBold" pitchFamily="34" charset="0"/>
              </a:rPr>
              <a:t>수집(줍)하다</a:t>
            </a:r>
            <a:endParaRPr lang="en-US" dirty="0">
              <a:latin typeface="S-Core Dream 7 ExtraBold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3189144" y="3913600"/>
            <a:ext cx="4473079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kern="0" spc="-100" dirty="0">
                <a:solidFill>
                  <a:srgbClr val="2D7533"/>
                </a:solidFill>
                <a:latin typeface="S-Core Dream 7 ExtraBold"/>
                <a:cs typeface="S-Core Dream 7 ExtraBold" pitchFamily="34" charset="0"/>
              </a:rPr>
              <a:t>부끄러운</a:t>
            </a:r>
            <a:endParaRPr lang="en-US" dirty="0">
              <a:latin typeface="S-Core Dream 7 ExtraBold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5028567" y="7424509"/>
            <a:ext cx="321071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kern="0" spc="-100" dirty="0">
                <a:solidFill>
                  <a:srgbClr val="2D7533"/>
                </a:solidFill>
                <a:latin typeface="S-Core Dream 7 ExtraBold"/>
                <a:cs typeface="S-Core Dream 7 ExtraBold" pitchFamily="34" charset="0"/>
              </a:rPr>
              <a:t>손'수줍'다</a:t>
            </a:r>
            <a:endParaRPr lang="en-US" dirty="0">
              <a:latin typeface="S-Core Dream 7 Extra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3186619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02 서비스 소개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4160964" y="643970"/>
            <a:ext cx="3134251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주요기능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1228571" y="1680286"/>
            <a:ext cx="10971429" cy="13176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2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플로깅 기능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1276190" y="2544972"/>
            <a:ext cx="8714286" cy="7143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700" kern="0" spc="-100" dirty="0">
                <a:solidFill>
                  <a:srgbClr val="3F9F47"/>
                </a:solidFill>
                <a:latin typeface="S-Core Dream 5 Medium" pitchFamily="34" charset="0"/>
                <a:cs typeface="S-Core Dream 5 Medium" pitchFamily="34" charset="0"/>
              </a:rPr>
              <a:t>수줍의 핵심 컨텐츠! 기록 &amp; 공유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1276190" y="4841038"/>
            <a:ext cx="11800000" cy="19508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쓰레기를 주울 때 카운팅</a:t>
            </a:r>
          </a:p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주운 위치에 꽃이 피어나서 지도에 마킹</a:t>
            </a:r>
          </a:p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지나간 길은 폴리라인으로 경로 확인 가능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28571" y="4018628"/>
            <a:ext cx="1665755" cy="1107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200" kern="0" spc="-2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01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276190" y="7416829"/>
            <a:ext cx="11714286" cy="19031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기록에는 마킹과 폴리라인이 된 지도 사진이 기본 연동</a:t>
            </a:r>
          </a:p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필요 시 유저가 커스텀한 사진으로 변경 가능</a:t>
            </a:r>
          </a:p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SNS 공유 기능 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1228571" y="6548862"/>
            <a:ext cx="1584498" cy="1107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200" kern="0" spc="-2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02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2140476" y="4112371"/>
            <a:ext cx="6787905" cy="82783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100" kern="0" spc="-100" dirty="0">
                <a:solidFill>
                  <a:srgbClr val="3F9F47"/>
                </a:solidFill>
                <a:latin typeface="Jalnan OTF" pitchFamily="34" charset="0"/>
                <a:cs typeface="Jalnan OTF" pitchFamily="34" charset="0"/>
              </a:rPr>
              <a:t>카운팅, 마킹, 폴리라인</a:t>
            </a:r>
            <a:endParaRPr lang="en-US" dirty="0"/>
          </a:p>
        </p:txBody>
      </p:sp>
      <p:sp>
        <p:nvSpPr>
          <p:cNvPr id="14" name="Object 14"/>
          <p:cNvSpPr txBox="1"/>
          <p:nvPr/>
        </p:nvSpPr>
        <p:spPr>
          <a:xfrm>
            <a:off x="2140476" y="6649924"/>
            <a:ext cx="3785714" cy="84498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100" kern="0" spc="-100" dirty="0">
                <a:solidFill>
                  <a:srgbClr val="3F9F47"/>
                </a:solidFill>
                <a:latin typeface="Jalnan OTF" pitchFamily="34" charset="0"/>
                <a:cs typeface="Jalnan OTF" pitchFamily="34" charset="0"/>
              </a:rPr>
              <a:t>SNS 사진 공유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12970725" y="1328255"/>
            <a:ext cx="3822113" cy="7629204"/>
            <a:chOff x="12970725" y="1328255"/>
            <a:chExt cx="3822113" cy="7629204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970725" y="1328255"/>
              <a:ext cx="3822113" cy="762920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329782" y="1328255"/>
            <a:ext cx="3822113" cy="7629204"/>
            <a:chOff x="8329782" y="1328255"/>
            <a:chExt cx="3822113" cy="762920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29782" y="1328255"/>
              <a:ext cx="3822113" cy="762920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3186619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02 서비스 소개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4160964" y="643970"/>
            <a:ext cx="3134251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주요기능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1228571" y="1680286"/>
            <a:ext cx="10971429" cy="12885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2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경험치 &amp; 업적 배지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1276190" y="2544971"/>
            <a:ext cx="8714286" cy="7143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700" kern="0" spc="-100" dirty="0">
                <a:solidFill>
                  <a:srgbClr val="3F9F47"/>
                </a:solidFill>
                <a:latin typeface="S-Core Dream 5 Medium" pitchFamily="34" charset="0"/>
                <a:cs typeface="S-Core Dream 5 Medium" pitchFamily="34" charset="0"/>
              </a:rPr>
              <a:t>참여율을 UP UP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1276190" y="4841038"/>
            <a:ext cx="11800000" cy="121878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활동 기록에 따라 온도 경험치 산정</a:t>
            </a:r>
          </a:p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36.5°C부터 100°C까지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28571" y="4018628"/>
            <a:ext cx="1665755" cy="1107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200" kern="0" spc="-2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01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276190" y="7416829"/>
            <a:ext cx="11714286" cy="123944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특정 조건이나 이스터에그 발견 시 얻을 수 있는 뱃지 시스템</a:t>
            </a:r>
          </a:p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아직 획득하지 못한 뱃지를 노리고 도전하는 재미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1228571" y="6548862"/>
            <a:ext cx="1584498" cy="1107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200" kern="0" spc="-2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02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2140476" y="4112371"/>
            <a:ext cx="6787905" cy="84498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100" kern="0" spc="-100" dirty="0">
                <a:solidFill>
                  <a:srgbClr val="3F9F47"/>
                </a:solidFill>
                <a:latin typeface="Jalnan OTF" pitchFamily="34" charset="0"/>
                <a:cs typeface="Jalnan OTF" pitchFamily="34" charset="0"/>
              </a:rPr>
              <a:t>온도 경험치 시스템</a:t>
            </a:r>
            <a:endParaRPr lang="en-US" dirty="0"/>
          </a:p>
        </p:txBody>
      </p:sp>
      <p:sp>
        <p:nvSpPr>
          <p:cNvPr id="14" name="Object 14"/>
          <p:cNvSpPr txBox="1"/>
          <p:nvPr/>
        </p:nvSpPr>
        <p:spPr>
          <a:xfrm>
            <a:off x="2140476" y="6649924"/>
            <a:ext cx="4252415" cy="82783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100" kern="0" spc="-100" dirty="0">
                <a:solidFill>
                  <a:srgbClr val="3F9F47"/>
                </a:solidFill>
                <a:latin typeface="Jalnan OTF" pitchFamily="34" charset="0"/>
                <a:cs typeface="Jalnan OTF" pitchFamily="34" charset="0"/>
              </a:rPr>
              <a:t>업적 배지 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12970725" y="1328255"/>
            <a:ext cx="3822113" cy="7629204"/>
            <a:chOff x="12970725" y="1328255"/>
            <a:chExt cx="3822113" cy="7629204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970725" y="1328255"/>
              <a:ext cx="3822113" cy="762920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329782" y="1328255"/>
            <a:ext cx="3822113" cy="7629204"/>
            <a:chOff x="8329782" y="1328255"/>
            <a:chExt cx="3822113" cy="762920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329782" y="1328255"/>
              <a:ext cx="3822113" cy="762920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SOOJOOB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2638095" y="643970"/>
            <a:ext cx="4657143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03 산출물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5600000" y="1799981"/>
            <a:ext cx="7085714" cy="693638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0" kern="0" spc="-16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03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5165528" y="7446086"/>
            <a:ext cx="7954658" cy="1619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시연 &amp; UCC</a:t>
            </a:r>
          </a:p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설계 문서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5432437" y="5200000"/>
            <a:ext cx="1297137" cy="988290"/>
            <a:chOff x="5432437" y="5200000"/>
            <a:chExt cx="1297137" cy="988290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432437" y="5200000"/>
              <a:ext cx="1297137" cy="9882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770943" y="5352381"/>
            <a:ext cx="1079637" cy="822577"/>
            <a:chOff x="11770943" y="5352381"/>
            <a:chExt cx="1079637" cy="822577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770943" y="5352381"/>
              <a:ext cx="1079637" cy="82257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01587" y="5895735"/>
            <a:ext cx="540822" cy="340703"/>
            <a:chOff x="11301587" y="5895735"/>
            <a:chExt cx="540822" cy="340703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301587" y="5895735"/>
              <a:ext cx="540822" cy="34070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594064" y="3219048"/>
            <a:ext cx="1333469" cy="540034"/>
            <a:chOff x="10594064" y="3219048"/>
            <a:chExt cx="1333469" cy="54003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594064" y="3219048"/>
              <a:ext cx="1333469" cy="54003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063545" y="3973246"/>
            <a:ext cx="1994642" cy="632051"/>
            <a:chOff x="11063545" y="3973246"/>
            <a:chExt cx="1994642" cy="63205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063545" y="3973246"/>
              <a:ext cx="1994642" cy="63205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6010186" y="2313836"/>
            <a:ext cx="1418385" cy="505546"/>
            <a:chOff x="6010186" y="2313836"/>
            <a:chExt cx="1418385" cy="505546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010186" y="2313836"/>
              <a:ext cx="1418385" cy="50554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5331224" y="6166196"/>
            <a:ext cx="7623267" cy="942044"/>
            <a:chOff x="5331224" y="6166196"/>
            <a:chExt cx="7623267" cy="942044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331224" y="6166196"/>
              <a:ext cx="7623267" cy="942044"/>
            </a:xfrm>
            <a:prstGeom prst="rect">
              <a:avLst/>
            </a:prstGeom>
          </p:spPr>
        </p:pic>
      </p:grpSp>
      <p:sp>
        <p:nvSpPr>
          <p:cNvPr id="30" name="Object 30"/>
          <p:cNvSpPr txBox="1"/>
          <p:nvPr/>
        </p:nvSpPr>
        <p:spPr>
          <a:xfrm>
            <a:off x="5163686" y="6296695"/>
            <a:ext cx="7958344" cy="10052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700" kern="0" spc="-2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산출물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4721408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03 산출물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4160964" y="643970"/>
            <a:ext cx="3134251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시연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1558710" y="1847619"/>
            <a:ext cx="15075575" cy="7065355"/>
            <a:chOff x="1558710" y="1847619"/>
            <a:chExt cx="15075575" cy="706535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58710" y="1847619"/>
              <a:ext cx="15075575" cy="7065355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558714" y="9129762"/>
            <a:ext cx="8471429" cy="5088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9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* 주요기능 라이브 시연 &amp; UCC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5527418" y="3107809"/>
            <a:ext cx="1828192" cy="665188"/>
            <a:chOff x="15527418" y="3107809"/>
            <a:chExt cx="1828192" cy="66518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527418" y="3107809"/>
              <a:ext cx="1828192" cy="66518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47633" y="7603689"/>
            <a:ext cx="1866288" cy="665188"/>
            <a:chOff x="947633" y="7603689"/>
            <a:chExt cx="1866288" cy="66518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47633" y="7603689"/>
              <a:ext cx="1866288" cy="66518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4721408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03 산출물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4160964" y="643970"/>
            <a:ext cx="3134251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설계 문서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1558710" y="1847619"/>
            <a:ext cx="15075575" cy="7065355"/>
            <a:chOff x="1558710" y="1847619"/>
            <a:chExt cx="15075575" cy="706535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58710" y="1847619"/>
              <a:ext cx="15075575" cy="7065355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558714" y="9129762"/>
            <a:ext cx="8471429" cy="5088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9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* 주요기능 라이브 시연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5527418" y="3107809"/>
            <a:ext cx="1828192" cy="665188"/>
            <a:chOff x="15527418" y="3107809"/>
            <a:chExt cx="1828192" cy="66518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527418" y="3107809"/>
              <a:ext cx="1828192" cy="66518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47633" y="7603689"/>
            <a:ext cx="1866288" cy="665188"/>
            <a:chOff x="947633" y="7603689"/>
            <a:chExt cx="1866288" cy="66518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47633" y="7603689"/>
              <a:ext cx="1866288" cy="66518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SOOJOOB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2638095" y="643970"/>
            <a:ext cx="4657143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04 프로젝트 마무리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5600000" y="1799981"/>
            <a:ext cx="7085714" cy="693638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0" kern="0" spc="-16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04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5165528" y="7446086"/>
            <a:ext cx="7954658" cy="33252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기대 효과</a:t>
            </a:r>
          </a:p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향후 계획</a:t>
            </a:r>
          </a:p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개발환경 및 기술</a:t>
            </a:r>
          </a:p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팀원 소개 및 프로젝트 후기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5432437" y="5200000"/>
            <a:ext cx="1297137" cy="988290"/>
            <a:chOff x="5432437" y="5200000"/>
            <a:chExt cx="1297137" cy="988290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432437" y="5200000"/>
              <a:ext cx="1297137" cy="9882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770943" y="5352381"/>
            <a:ext cx="1079637" cy="822577"/>
            <a:chOff x="11770943" y="5352381"/>
            <a:chExt cx="1079637" cy="822577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770943" y="5352381"/>
              <a:ext cx="1079637" cy="82257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01587" y="5895735"/>
            <a:ext cx="540822" cy="340703"/>
            <a:chOff x="11301587" y="5895735"/>
            <a:chExt cx="540822" cy="340703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301587" y="5895735"/>
              <a:ext cx="540822" cy="34070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594064" y="3219048"/>
            <a:ext cx="1333469" cy="540034"/>
            <a:chOff x="10594064" y="3219048"/>
            <a:chExt cx="1333469" cy="54003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594064" y="3219048"/>
              <a:ext cx="1333469" cy="54003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063545" y="3973246"/>
            <a:ext cx="1994642" cy="632051"/>
            <a:chOff x="11063545" y="3973246"/>
            <a:chExt cx="1994642" cy="63205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063545" y="3973246"/>
              <a:ext cx="1994642" cy="63205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6010186" y="2313836"/>
            <a:ext cx="1418385" cy="505546"/>
            <a:chOff x="6010186" y="2313836"/>
            <a:chExt cx="1418385" cy="505546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010186" y="2313836"/>
              <a:ext cx="1418385" cy="50554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5331224" y="6166196"/>
            <a:ext cx="7623267" cy="942044"/>
            <a:chOff x="5331224" y="6166196"/>
            <a:chExt cx="7623267" cy="942044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331224" y="6166196"/>
              <a:ext cx="7623267" cy="942044"/>
            </a:xfrm>
            <a:prstGeom prst="rect">
              <a:avLst/>
            </a:prstGeom>
          </p:spPr>
        </p:pic>
      </p:grpSp>
      <p:sp>
        <p:nvSpPr>
          <p:cNvPr id="30" name="Object 30"/>
          <p:cNvSpPr txBox="1"/>
          <p:nvPr/>
        </p:nvSpPr>
        <p:spPr>
          <a:xfrm>
            <a:off x="5163686" y="6296695"/>
            <a:ext cx="7958344" cy="9835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700" kern="0" spc="-2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프로젝트 마무리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313187" y="7658193"/>
            <a:ext cx="9659340" cy="586385"/>
            <a:chOff x="4313187" y="7658193"/>
            <a:chExt cx="9659340" cy="58638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13187" y="7658193"/>
              <a:ext cx="9659340" cy="586385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04 프로젝트 마무리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14510962" y="643970"/>
            <a:ext cx="278425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기대효과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707143" y="1344305"/>
            <a:ext cx="16871429" cy="12707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800" kern="0" spc="-2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기대효과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3685714" y="2196099"/>
            <a:ext cx="10914286" cy="7017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00" kern="0" spc="-100" dirty="0">
                <a:solidFill>
                  <a:srgbClr val="3F9F47"/>
                </a:solidFill>
                <a:latin typeface="S-Core Dream 5 Medium" pitchFamily="34" charset="0"/>
                <a:cs typeface="S-Core Dream 5 Medium" pitchFamily="34" charset="0"/>
              </a:rPr>
              <a:t>'수줍'하면 일어나는 변화!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2454023" y="7593945"/>
            <a:ext cx="13469175" cy="72998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00" kern="0" spc="-100" dirty="0">
                <a:solidFill>
                  <a:srgbClr val="2D7533"/>
                </a:solidFill>
                <a:latin typeface="S-Core Dream 6 Bold" pitchFamily="34" charset="0"/>
                <a:cs typeface="S-Core Dream 6 Bold" pitchFamily="34" charset="0"/>
              </a:rPr>
              <a:t>수줍으로 나의 건강과 지구의 건강을 함께!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1632838" y="3700803"/>
            <a:ext cx="4178001" cy="3213482"/>
            <a:chOff x="11632838" y="3700803"/>
            <a:chExt cx="4178001" cy="3213482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1632838" y="3700803"/>
              <a:ext cx="3213482" cy="3213482"/>
              <a:chOff x="11632838" y="3700803"/>
              <a:chExt cx="3213482" cy="3213482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1632838" y="3700803"/>
                <a:ext cx="3213482" cy="3213482"/>
              </a:xfrm>
              <a:prstGeom prst="rect">
                <a:avLst/>
              </a:prstGeom>
            </p:spPr>
          </p:pic>
        </p:grpSp>
        <p:sp>
          <p:nvSpPr>
            <p:cNvPr id="17" name="Object 17"/>
            <p:cNvSpPr txBox="1"/>
            <p:nvPr/>
          </p:nvSpPr>
          <p:spPr>
            <a:xfrm>
              <a:off x="11394396" y="4613876"/>
              <a:ext cx="3662766" cy="275984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5500" kern="0" spc="-300" dirty="0">
                  <a:solidFill>
                    <a:srgbClr val="FFFFFF"/>
                  </a:solidFill>
                  <a:latin typeface="Jalnan OTF" pitchFamily="34" charset="0"/>
                  <a:cs typeface="Jalnan OTF" pitchFamily="34" charset="0"/>
                </a:rPr>
                <a:t>선한</a:t>
              </a:r>
            </a:p>
            <a:p>
              <a:pPr algn="ctr"/>
              <a:r>
                <a:rPr lang="en-US" sz="5500" kern="0" spc="-300" dirty="0">
                  <a:solidFill>
                    <a:srgbClr val="FFFFFF"/>
                  </a:solidFill>
                  <a:latin typeface="Jalnan OTF" pitchFamily="34" charset="0"/>
                  <a:cs typeface="Jalnan OTF" pitchFamily="34" charset="0"/>
                </a:rPr>
                <a:t>영향력</a:t>
              </a:r>
              <a:endParaRPr lang="en-US" dirty="0"/>
            </a:p>
          </p:txBody>
        </p:sp>
        <p:sp>
          <p:nvSpPr>
            <p:cNvPr id="18" name="Object 18"/>
            <p:cNvSpPr txBox="1"/>
            <p:nvPr/>
          </p:nvSpPr>
          <p:spPr>
            <a:xfrm>
              <a:off x="12182085" y="4310438"/>
              <a:ext cx="2114916" cy="53537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FFFF"/>
                  </a:solidFill>
                  <a:latin typeface="S-Core Dream 5 Medium" pitchFamily="34" charset="0"/>
                  <a:cs typeface="S-Core Dream 5 Medium" pitchFamily="34" charset="0"/>
                </a:rPr>
                <a:t>03</a:t>
              </a:r>
              <a:endParaRPr lang="en-US" dirty="0"/>
            </a:p>
          </p:txBody>
        </p:sp>
        <p:grpSp>
          <p:nvGrpSpPr>
            <p:cNvPr id="1005" name="그룹 1005"/>
            <p:cNvGrpSpPr/>
            <p:nvPr/>
          </p:nvGrpSpPr>
          <p:grpSpPr>
            <a:xfrm>
              <a:off x="13944551" y="5854582"/>
              <a:ext cx="1866288" cy="665188"/>
              <a:chOff x="13944551" y="5854582"/>
              <a:chExt cx="1866288" cy="665188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3944551" y="5854582"/>
                <a:ext cx="1866288" cy="665188"/>
              </a:xfrm>
              <a:prstGeom prst="rect">
                <a:avLst/>
              </a:prstGeom>
            </p:spPr>
          </p:pic>
        </p:grpSp>
      </p:grpSp>
      <p:grpSp>
        <p:nvGrpSpPr>
          <p:cNvPr id="1006" name="그룹 1006"/>
          <p:cNvGrpSpPr/>
          <p:nvPr/>
        </p:nvGrpSpPr>
        <p:grpSpPr>
          <a:xfrm>
            <a:off x="3219048" y="3659222"/>
            <a:ext cx="3467965" cy="3255064"/>
            <a:chOff x="3219048" y="3659222"/>
            <a:chExt cx="3467965" cy="3255064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3473530" y="3700803"/>
              <a:ext cx="3213482" cy="3213482"/>
              <a:chOff x="3473530" y="3700803"/>
              <a:chExt cx="3213482" cy="3213482"/>
            </a:xfrm>
          </p:grpSpPr>
          <p:pic>
            <p:nvPicPr>
              <p:cNvPr id="25" name="Object 24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3473530" y="3700803"/>
                <a:ext cx="3213482" cy="3213482"/>
              </a:xfrm>
              <a:prstGeom prst="rect">
                <a:avLst/>
              </a:prstGeom>
            </p:spPr>
          </p:pic>
        </p:grpSp>
        <p:sp>
          <p:nvSpPr>
            <p:cNvPr id="27" name="Object 27"/>
            <p:cNvSpPr txBox="1"/>
            <p:nvPr/>
          </p:nvSpPr>
          <p:spPr>
            <a:xfrm>
              <a:off x="3355491" y="4864219"/>
              <a:ext cx="3449570" cy="159875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6000" kern="0" spc="-400" dirty="0">
                  <a:solidFill>
                    <a:srgbClr val="FFFFFF"/>
                  </a:solidFill>
                  <a:latin typeface="Jalnan OTF" pitchFamily="34" charset="0"/>
                  <a:cs typeface="Jalnan OTF" pitchFamily="34" charset="0"/>
                </a:rPr>
                <a:t>성취감</a:t>
              </a:r>
              <a:endParaRPr lang="en-US" dirty="0"/>
            </a:p>
          </p:txBody>
        </p:sp>
        <p:sp>
          <p:nvSpPr>
            <p:cNvPr id="28" name="Object 28"/>
            <p:cNvSpPr txBox="1"/>
            <p:nvPr/>
          </p:nvSpPr>
          <p:spPr>
            <a:xfrm>
              <a:off x="4061285" y="4310438"/>
              <a:ext cx="2114916" cy="53537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FFFF"/>
                  </a:solidFill>
                  <a:latin typeface="S-Core Dream 5 Medium" pitchFamily="34" charset="0"/>
                  <a:cs typeface="S-Core Dream 5 Medium" pitchFamily="34" charset="0"/>
                </a:rPr>
                <a:t>01</a:t>
              </a:r>
              <a:endParaRPr lang="en-US" dirty="0"/>
            </a:p>
          </p:txBody>
        </p:sp>
        <p:grpSp>
          <p:nvGrpSpPr>
            <p:cNvPr id="1008" name="그룹 1008"/>
            <p:cNvGrpSpPr/>
            <p:nvPr/>
          </p:nvGrpSpPr>
          <p:grpSpPr>
            <a:xfrm>
              <a:off x="3219048" y="3659222"/>
              <a:ext cx="1479842" cy="582441"/>
              <a:chOff x="3219048" y="3659222"/>
              <a:chExt cx="1479842" cy="582441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3219048" y="3659222"/>
                <a:ext cx="1479842" cy="582441"/>
              </a:xfrm>
              <a:prstGeom prst="rect">
                <a:avLst/>
              </a:prstGeom>
            </p:spPr>
          </p:pic>
        </p:grpSp>
      </p:grpSp>
      <p:grpSp>
        <p:nvGrpSpPr>
          <p:cNvPr id="1009" name="그룹 1009"/>
          <p:cNvGrpSpPr/>
          <p:nvPr/>
        </p:nvGrpSpPr>
        <p:grpSpPr>
          <a:xfrm>
            <a:off x="7096011" y="3700803"/>
            <a:ext cx="4027798" cy="3213482"/>
            <a:chOff x="7096011" y="3700803"/>
            <a:chExt cx="4027798" cy="3213482"/>
          </a:xfrm>
        </p:grpSpPr>
        <p:grpSp>
          <p:nvGrpSpPr>
            <p:cNvPr id="1010" name="그룹 1010"/>
            <p:cNvGrpSpPr/>
            <p:nvPr/>
          </p:nvGrpSpPr>
          <p:grpSpPr>
            <a:xfrm>
              <a:off x="7553184" y="3700803"/>
              <a:ext cx="3213482" cy="3213482"/>
              <a:chOff x="7553184" y="3700803"/>
              <a:chExt cx="3213482" cy="3213482"/>
            </a:xfrm>
          </p:grpSpPr>
          <p:pic>
            <p:nvPicPr>
              <p:cNvPr id="35" name="Object 34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7553184" y="3700803"/>
                <a:ext cx="3213482" cy="3213482"/>
              </a:xfrm>
              <a:prstGeom prst="rect">
                <a:avLst/>
              </a:prstGeom>
            </p:spPr>
          </p:pic>
        </p:grpSp>
        <p:sp>
          <p:nvSpPr>
            <p:cNvPr id="37" name="Object 37"/>
            <p:cNvSpPr txBox="1"/>
            <p:nvPr/>
          </p:nvSpPr>
          <p:spPr>
            <a:xfrm>
              <a:off x="6474886" y="4959457"/>
              <a:ext cx="5334910" cy="145864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5500" kern="0" spc="-300" dirty="0">
                  <a:solidFill>
                    <a:srgbClr val="FFFFFF"/>
                  </a:solidFill>
                  <a:latin typeface="Jalnan OTF" pitchFamily="34" charset="0"/>
                  <a:cs typeface="Jalnan OTF" pitchFamily="34" charset="0"/>
                </a:rPr>
                <a:t>운동효과</a:t>
              </a:r>
              <a:endParaRPr lang="en-US" dirty="0"/>
            </a:p>
          </p:txBody>
        </p:sp>
        <p:sp>
          <p:nvSpPr>
            <p:cNvPr id="38" name="Object 38"/>
            <p:cNvSpPr txBox="1"/>
            <p:nvPr/>
          </p:nvSpPr>
          <p:spPr>
            <a:xfrm>
              <a:off x="8092114" y="4310438"/>
              <a:ext cx="2114916" cy="55602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FFFF"/>
                  </a:solidFill>
                  <a:latin typeface="S-Core Dream 5 Medium" pitchFamily="34" charset="0"/>
                  <a:cs typeface="S-Core Dream 5 Medium" pitchFamily="34" charset="0"/>
                </a:rPr>
                <a:t>02</a:t>
              </a:r>
              <a:endParaRPr lang="en-US" dirty="0"/>
            </a:p>
          </p:txBody>
        </p:sp>
        <p:grpSp>
          <p:nvGrpSpPr>
            <p:cNvPr id="1011" name="그룹 1011"/>
            <p:cNvGrpSpPr/>
            <p:nvPr/>
          </p:nvGrpSpPr>
          <p:grpSpPr>
            <a:xfrm>
              <a:off x="7096011" y="5552654"/>
              <a:ext cx="1418274" cy="603855"/>
              <a:chOff x="7096011" y="5552654"/>
              <a:chExt cx="1418274" cy="603855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7096011" y="5552654"/>
                <a:ext cx="1418274" cy="603855"/>
              </a:xfrm>
              <a:prstGeom prst="rect">
                <a:avLst/>
              </a:prstGeom>
            </p:spPr>
          </p:pic>
        </p:grpSp>
        <p:grpSp>
          <p:nvGrpSpPr>
            <p:cNvPr id="1012" name="그룹 1012"/>
            <p:cNvGrpSpPr/>
            <p:nvPr/>
          </p:nvGrpSpPr>
          <p:grpSpPr>
            <a:xfrm>
              <a:off x="9911689" y="5924427"/>
              <a:ext cx="1212121" cy="923516"/>
              <a:chOff x="9911689" y="5924427"/>
              <a:chExt cx="1212121" cy="923516"/>
            </a:xfrm>
          </p:grpSpPr>
          <p:pic>
            <p:nvPicPr>
              <p:cNvPr id="43" name="Object 42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9911689" y="5924427"/>
                <a:ext cx="1212121" cy="923516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4721408" cy="4928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04 프로젝트 마무리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3700083" y="643970"/>
            <a:ext cx="3595181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향후 계획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707143" y="1344305"/>
            <a:ext cx="16871429" cy="12885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800" kern="0" spc="-2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향후 계획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2528571" y="2084313"/>
            <a:ext cx="13228571" cy="7143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00" kern="0" spc="-100" dirty="0">
                <a:solidFill>
                  <a:srgbClr val="3F9F47"/>
                </a:solidFill>
                <a:latin typeface="S-Core Dream 5 Medium" pitchFamily="34" charset="0"/>
                <a:cs typeface="S-Core Dream 5 Medium" pitchFamily="34" charset="0"/>
              </a:rPr>
              <a:t>추가 개발 기능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7236902" y="2763527"/>
            <a:ext cx="3811911" cy="4758661"/>
            <a:chOff x="7236902" y="2763527"/>
            <a:chExt cx="3811911" cy="475866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36902" y="2763527"/>
              <a:ext cx="3811911" cy="4758661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7573523" y="3111577"/>
            <a:ext cx="3138667" cy="10540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900" b="1" kern="0" spc="-1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헬스 API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3828571" y="8115335"/>
            <a:ext cx="10628571" cy="586385"/>
            <a:chOff x="3828571" y="8115335"/>
            <a:chExt cx="10628571" cy="586385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828571" y="8115335"/>
              <a:ext cx="10628571" cy="586385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2186077" y="2763527"/>
            <a:ext cx="3807765" cy="4758661"/>
            <a:chOff x="2186077" y="2763527"/>
            <a:chExt cx="3807765" cy="475866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86077" y="2763527"/>
              <a:ext cx="3807765" cy="475866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117423" y="6343864"/>
            <a:ext cx="1367264" cy="1041720"/>
            <a:chOff x="10117423" y="6343864"/>
            <a:chExt cx="1367264" cy="1041720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117423" y="6343864"/>
              <a:ext cx="1367264" cy="1041720"/>
            </a:xfrm>
            <a:prstGeom prst="rect">
              <a:avLst/>
            </a:prstGeom>
          </p:spPr>
        </p:pic>
      </p:grpSp>
      <p:sp>
        <p:nvSpPr>
          <p:cNvPr id="22" name="Object 22"/>
          <p:cNvSpPr txBox="1"/>
          <p:nvPr/>
        </p:nvSpPr>
        <p:spPr>
          <a:xfrm>
            <a:off x="2175817" y="3111577"/>
            <a:ext cx="3800746" cy="10542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900" b="1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쓰레기 분류</a:t>
            </a:r>
            <a:endParaRPr lang="en-US" dirty="0"/>
          </a:p>
        </p:txBody>
      </p:sp>
      <p:grpSp>
        <p:nvGrpSpPr>
          <p:cNvPr id="1006" name="그룹 1006"/>
          <p:cNvGrpSpPr/>
          <p:nvPr/>
        </p:nvGrpSpPr>
        <p:grpSpPr>
          <a:xfrm>
            <a:off x="12284959" y="2763527"/>
            <a:ext cx="3811911" cy="4758661"/>
            <a:chOff x="12284959" y="2763527"/>
            <a:chExt cx="3811911" cy="4758661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284959" y="2763527"/>
              <a:ext cx="3811911" cy="4758661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12228694" y="3111577"/>
            <a:ext cx="3924441" cy="10542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900" b="1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웨어러블 앱</a:t>
            </a:r>
            <a:endParaRPr lang="en-US" dirty="0"/>
          </a:p>
        </p:txBody>
      </p:sp>
      <p:grpSp>
        <p:nvGrpSpPr>
          <p:cNvPr id="1007" name="그룹 1007"/>
          <p:cNvGrpSpPr/>
          <p:nvPr/>
        </p:nvGrpSpPr>
        <p:grpSpPr>
          <a:xfrm>
            <a:off x="7830854" y="5627462"/>
            <a:ext cx="1432803" cy="1432803"/>
            <a:chOff x="7830854" y="5627462"/>
            <a:chExt cx="1432803" cy="1432803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830854" y="5627462"/>
              <a:ext cx="1432803" cy="1432803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7830854" y="4255276"/>
            <a:ext cx="1152408" cy="1152408"/>
            <a:chOff x="7830854" y="4255276"/>
            <a:chExt cx="1152408" cy="1152408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7830854" y="4255276"/>
              <a:ext cx="1152408" cy="1152408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9248718" y="4831480"/>
            <a:ext cx="1419550" cy="1419550"/>
            <a:chOff x="9248718" y="4831480"/>
            <a:chExt cx="1419550" cy="1419550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248718" y="4831480"/>
              <a:ext cx="1419550" cy="141955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326866" y="6117459"/>
            <a:ext cx="1175522" cy="895631"/>
            <a:chOff x="1326866" y="6117459"/>
            <a:chExt cx="1175522" cy="895631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326866" y="6117459"/>
              <a:ext cx="1175522" cy="89563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2605097" y="4156369"/>
            <a:ext cx="2942186" cy="2942186"/>
            <a:chOff x="2605097" y="4156369"/>
            <a:chExt cx="2942186" cy="2942186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605097" y="4156369"/>
              <a:ext cx="2942186" cy="2942186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2827690" y="3800501"/>
            <a:ext cx="2616294" cy="3726984"/>
            <a:chOff x="12827690" y="3800501"/>
            <a:chExt cx="2616294" cy="3726984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2827690" y="3800501"/>
              <a:ext cx="2616294" cy="3726984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4831810" y="3814270"/>
            <a:ext cx="1333469" cy="540034"/>
            <a:chOff x="14831810" y="3814270"/>
            <a:chExt cx="1333469" cy="540034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4831810" y="3814270"/>
              <a:ext cx="1333469" cy="540034"/>
            </a:xfrm>
            <a:prstGeom prst="rect">
              <a:avLst/>
            </a:prstGeom>
          </p:spPr>
        </p:pic>
      </p:grpSp>
      <p:sp>
        <p:nvSpPr>
          <p:cNvPr id="48" name="Object 48"/>
          <p:cNvSpPr txBox="1"/>
          <p:nvPr/>
        </p:nvSpPr>
        <p:spPr>
          <a:xfrm>
            <a:off x="2454023" y="8060335"/>
            <a:ext cx="13469175" cy="72998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00" kern="0" spc="-100" dirty="0">
                <a:solidFill>
                  <a:srgbClr val="2D7533"/>
                </a:solidFill>
                <a:latin typeface="S-Core Dream 6 Bold" pitchFamily="34" charset="0"/>
                <a:cs typeface="S-Core Dream 6 Bold" pitchFamily="34" charset="0"/>
              </a:rPr>
              <a:t>그 외 기획했던 추가기능들도 고려하여 개발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00143" y="4767496"/>
            <a:ext cx="832807" cy="174001"/>
            <a:chOff x="11800143" y="4767496"/>
            <a:chExt cx="832807" cy="17400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5400000">
              <a:off x="11800143" y="4767496"/>
              <a:ext cx="832807" cy="174001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28585" y="643970"/>
            <a:ext cx="4721408" cy="4928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04 프로젝트 마무리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13700083" y="643970"/>
            <a:ext cx="3595181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개발환경 및 기술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707143" y="1344305"/>
            <a:ext cx="16871429" cy="12707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800" kern="0" spc="-2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개발환경 및 기술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2528571" y="2151058"/>
            <a:ext cx="13228571" cy="7143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00" kern="0" spc="-100" dirty="0">
                <a:solidFill>
                  <a:srgbClr val="3F9F47"/>
                </a:solidFill>
                <a:latin typeface="S-Core Dream 5 Medium" pitchFamily="34" charset="0"/>
                <a:cs typeface="S-Core Dream 5 Medium" pitchFamily="34" charset="0"/>
              </a:rPr>
              <a:t>서비스 개발에 사용된 기술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4299559" y="3897648"/>
            <a:ext cx="3201236" cy="3201236"/>
            <a:chOff x="4299559" y="3897648"/>
            <a:chExt cx="3201236" cy="320123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99559" y="3897648"/>
              <a:ext cx="3201236" cy="320123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440548" y="3320947"/>
            <a:ext cx="4093828" cy="4093828"/>
            <a:chOff x="7440548" y="3320947"/>
            <a:chExt cx="4093828" cy="4093828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440548" y="3320947"/>
              <a:ext cx="4093828" cy="4093828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7230131" y="4804024"/>
            <a:ext cx="4514662" cy="25186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400" kern="0" spc="-3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56.2</a:t>
            </a:r>
            <a:endParaRPr lang="en-US" dirty="0"/>
          </a:p>
        </p:txBody>
      </p:sp>
      <p:sp>
        <p:nvSpPr>
          <p:cNvPr id="19" name="Object 19"/>
          <p:cNvSpPr txBox="1"/>
          <p:nvPr/>
        </p:nvSpPr>
        <p:spPr>
          <a:xfrm>
            <a:off x="4171089" y="5078581"/>
            <a:ext cx="3458178" cy="192928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7200" kern="0" spc="-3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34.1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1484687" y="5026168"/>
            <a:ext cx="1463719" cy="1463719"/>
            <a:chOff x="11484687" y="5026168"/>
            <a:chExt cx="1463719" cy="1463719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484687" y="5026168"/>
              <a:ext cx="1463719" cy="1463719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11300104" y="5439159"/>
            <a:ext cx="1797008" cy="100253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800" kern="0" spc="-1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0.7</a:t>
            </a:r>
            <a:endParaRPr lang="en-US" dirty="0"/>
          </a:p>
        </p:txBody>
      </p:sp>
      <p:sp>
        <p:nvSpPr>
          <p:cNvPr id="24" name="Object 24"/>
          <p:cNvSpPr txBox="1"/>
          <p:nvPr/>
        </p:nvSpPr>
        <p:spPr>
          <a:xfrm>
            <a:off x="12705625" y="6730952"/>
            <a:ext cx="2387536" cy="5642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1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단위 : %</a:t>
            </a:r>
            <a:endParaRPr lang="en-US" dirty="0"/>
          </a:p>
        </p:txBody>
      </p:sp>
      <p:sp>
        <p:nvSpPr>
          <p:cNvPr id="25" name="Object 25"/>
          <p:cNvSpPr txBox="1"/>
          <p:nvPr/>
        </p:nvSpPr>
        <p:spPr>
          <a:xfrm>
            <a:off x="4782190" y="4566740"/>
            <a:ext cx="2413753" cy="8089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몰라요~</a:t>
            </a:r>
            <a:endParaRPr lang="en-US" dirty="0"/>
          </a:p>
        </p:txBody>
      </p:sp>
      <p:sp>
        <p:nvSpPr>
          <p:cNvPr id="26" name="Object 26"/>
          <p:cNvSpPr txBox="1"/>
          <p:nvPr/>
        </p:nvSpPr>
        <p:spPr>
          <a:xfrm>
            <a:off x="7952338" y="4184195"/>
            <a:ext cx="3138667" cy="1051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900" kern="0" spc="-1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알아요!</a:t>
            </a:r>
            <a:endParaRPr lang="en-US" dirty="0"/>
          </a:p>
        </p:txBody>
      </p:sp>
      <p:sp>
        <p:nvSpPr>
          <p:cNvPr id="27" name="Object 27"/>
          <p:cNvSpPr txBox="1"/>
          <p:nvPr/>
        </p:nvSpPr>
        <p:spPr>
          <a:xfrm>
            <a:off x="12568276" y="4266875"/>
            <a:ext cx="3093740" cy="7228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7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관심 없어요..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1175641" y="9129762"/>
            <a:ext cx="16146153" cy="4990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-</a:t>
            </a:r>
            <a:endParaRPr lang="en-US" dirty="0"/>
          </a:p>
        </p:txBody>
      </p:sp>
      <p:grpSp>
        <p:nvGrpSpPr>
          <p:cNvPr id="1006" name="그룹 1006"/>
          <p:cNvGrpSpPr/>
          <p:nvPr/>
        </p:nvGrpSpPr>
        <p:grpSpPr>
          <a:xfrm>
            <a:off x="3828571" y="8115335"/>
            <a:ext cx="10628571" cy="586385"/>
            <a:chOff x="3828571" y="8115335"/>
            <a:chExt cx="10628571" cy="586385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828571" y="8115335"/>
              <a:ext cx="10628571" cy="586385"/>
            </a:xfrm>
            <a:prstGeom prst="rect">
              <a:avLst/>
            </a:prstGeom>
          </p:spPr>
        </p:pic>
      </p:grpSp>
      <p:sp>
        <p:nvSpPr>
          <p:cNvPr id="32" name="Object 32"/>
          <p:cNvSpPr txBox="1"/>
          <p:nvPr/>
        </p:nvSpPr>
        <p:spPr>
          <a:xfrm>
            <a:off x="1971429" y="8056093"/>
            <a:ext cx="14342857" cy="7199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00" kern="0" spc="-100" dirty="0">
                <a:solidFill>
                  <a:srgbClr val="2D7533"/>
                </a:solidFill>
                <a:latin typeface="S-Core Dream 6 Bold" pitchFamily="34" charset="0"/>
                <a:cs typeface="S-Core Dream 6 Bold" pitchFamily="34" charset="0"/>
              </a:rPr>
              <a:t>표와 관련된 문장 또는  말하고자 하는 핵심 내용을 입력해주세요</a:t>
            </a:r>
            <a:endParaRPr lang="en-US" dirty="0"/>
          </a:p>
        </p:txBody>
      </p:sp>
      <p:grpSp>
        <p:nvGrpSpPr>
          <p:cNvPr id="1007" name="그룹 1007"/>
          <p:cNvGrpSpPr/>
          <p:nvPr/>
        </p:nvGrpSpPr>
        <p:grpSpPr>
          <a:xfrm>
            <a:off x="3885714" y="6097881"/>
            <a:ext cx="1175522" cy="895631"/>
            <a:chOff x="3885714" y="6097881"/>
            <a:chExt cx="1175522" cy="895631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885714" y="6097881"/>
              <a:ext cx="1175522" cy="89563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0442050" y="6272566"/>
            <a:ext cx="1367264" cy="1041720"/>
            <a:chOff x="10442050" y="6272566"/>
            <a:chExt cx="1367264" cy="1041720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442050" y="6272566"/>
              <a:ext cx="1367264" cy="104172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249690" y="2922442"/>
            <a:ext cx="15758795" cy="5779278"/>
            <a:chOff x="1249690" y="2922442"/>
            <a:chExt cx="15758795" cy="5779278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49690" y="2922442"/>
              <a:ext cx="15758795" cy="577927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3059175" y="2044694"/>
            <a:ext cx="1191962" cy="424843"/>
            <a:chOff x="13059175" y="2044694"/>
            <a:chExt cx="1191962" cy="42484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059175" y="2044694"/>
              <a:ext cx="1191962" cy="42484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3641172" y="2152031"/>
            <a:ext cx="1803616" cy="571520"/>
            <a:chOff x="13641172" y="2152031"/>
            <a:chExt cx="1803616" cy="5715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641172" y="2152031"/>
              <a:ext cx="1803616" cy="57152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685039" y="1897713"/>
            <a:ext cx="1427055" cy="508636"/>
            <a:chOff x="3685039" y="1897713"/>
            <a:chExt cx="1427055" cy="508636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685039" y="1897713"/>
              <a:ext cx="1427055" cy="508636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433330" y="2496134"/>
            <a:ext cx="1246035" cy="949355"/>
            <a:chOff x="11433330" y="2496134"/>
            <a:chExt cx="1246035" cy="949355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433330" y="2496134"/>
              <a:ext cx="1246035" cy="949355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5682540" y="2315941"/>
            <a:ext cx="1482540" cy="1129549"/>
            <a:chOff x="5682540" y="2315941"/>
            <a:chExt cx="1482540" cy="1129549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682540" y="2315941"/>
              <a:ext cx="1482540" cy="1129549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6122707" y="1358923"/>
            <a:ext cx="6040301" cy="22621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4100" kern="0" spc="-900" dirty="0">
                <a:solidFill>
                  <a:srgbClr val="1D5B22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목차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928585" y="643970"/>
            <a:ext cx="4721408" cy="4928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SOOJOOB</a:t>
            </a:r>
            <a:endParaRPr lang="en-US" dirty="0"/>
          </a:p>
        </p:txBody>
      </p:sp>
      <p:sp>
        <p:nvSpPr>
          <p:cNvPr id="22" name="Object 22"/>
          <p:cNvSpPr txBox="1"/>
          <p:nvPr/>
        </p:nvSpPr>
        <p:spPr>
          <a:xfrm>
            <a:off x="14980952" y="643971"/>
            <a:ext cx="2314286" cy="4799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목차 소개</a:t>
            </a:r>
            <a:endParaRPr lang="en-US" dirty="0"/>
          </a:p>
        </p:txBody>
      </p:sp>
      <p:sp>
        <p:nvSpPr>
          <p:cNvPr id="23" name="Object 23"/>
          <p:cNvSpPr txBox="1"/>
          <p:nvPr/>
        </p:nvSpPr>
        <p:spPr>
          <a:xfrm>
            <a:off x="4704733" y="4494305"/>
            <a:ext cx="6879617" cy="8725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기획 배경</a:t>
            </a:r>
            <a:endParaRPr lang="en-US" dirty="0"/>
          </a:p>
        </p:txBody>
      </p:sp>
      <p:sp>
        <p:nvSpPr>
          <p:cNvPr id="24" name="Object 24"/>
          <p:cNvSpPr txBox="1"/>
          <p:nvPr/>
        </p:nvSpPr>
        <p:spPr>
          <a:xfrm>
            <a:off x="3659696" y="4369370"/>
            <a:ext cx="1346916" cy="139676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200" kern="0" spc="-3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01</a:t>
            </a:r>
            <a:endParaRPr lang="en-US" dirty="0"/>
          </a:p>
        </p:txBody>
      </p:sp>
      <p:sp>
        <p:nvSpPr>
          <p:cNvPr id="25" name="Object 25"/>
          <p:cNvSpPr txBox="1"/>
          <p:nvPr/>
        </p:nvSpPr>
        <p:spPr>
          <a:xfrm>
            <a:off x="4765857" y="5165400"/>
            <a:ext cx="6696268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3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문제 인식 &amp; 원인 분석</a:t>
            </a:r>
          </a:p>
          <a:p>
            <a:r>
              <a:rPr lang="en-US" sz="23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해결 방안</a:t>
            </a:r>
            <a:endParaRPr lang="en-US" dirty="0">
              <a:latin typeface="S-Core Dream 4 Regular"/>
              <a:ea typeface="S-Core Dream 5 Medium" panose="020B0503030302020204" pitchFamily="34" charset="-127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0810762" y="4494305"/>
            <a:ext cx="6879617" cy="8690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서비스 소개</a:t>
            </a:r>
            <a:endParaRPr lang="en-US" dirty="0"/>
          </a:p>
        </p:txBody>
      </p:sp>
      <p:sp>
        <p:nvSpPr>
          <p:cNvPr id="27" name="Object 27"/>
          <p:cNvSpPr txBox="1"/>
          <p:nvPr/>
        </p:nvSpPr>
        <p:spPr>
          <a:xfrm>
            <a:off x="9754890" y="4369370"/>
            <a:ext cx="1583801" cy="139676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200" kern="0" spc="-300" dirty="0">
                <a:solidFill>
                  <a:srgbClr val="5EB656"/>
                </a:solidFill>
                <a:latin typeface="Jalnan OTF" pitchFamily="34" charset="0"/>
                <a:cs typeface="Jalnan OTF" pitchFamily="34" charset="0"/>
              </a:rPr>
              <a:t>02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10871905" y="5165400"/>
            <a:ext cx="6696268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3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프로젝트 소개</a:t>
            </a:r>
          </a:p>
          <a:p>
            <a:r>
              <a:rPr lang="en-US" sz="23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주요기능 </a:t>
            </a:r>
          </a:p>
          <a:p>
            <a:endParaRPr lang="en-US" dirty="0">
              <a:latin typeface="S-Core Dream 4 Regular"/>
              <a:ea typeface="S-Core Dream 5 Medium" panose="020B0503030302020204" pitchFamily="34" charset="-127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4704733" y="6899571"/>
            <a:ext cx="6879617" cy="8690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산출물</a:t>
            </a:r>
            <a:endParaRPr lang="en-US" dirty="0"/>
          </a:p>
        </p:txBody>
      </p:sp>
      <p:sp>
        <p:nvSpPr>
          <p:cNvPr id="30" name="Object 30"/>
          <p:cNvSpPr txBox="1"/>
          <p:nvPr/>
        </p:nvSpPr>
        <p:spPr>
          <a:xfrm>
            <a:off x="4765857" y="7570667"/>
            <a:ext cx="6696268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3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시연</a:t>
            </a:r>
          </a:p>
          <a:p>
            <a:r>
              <a:rPr lang="en-US" sz="23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설계 문서</a:t>
            </a:r>
            <a:endParaRPr lang="en-US" dirty="0">
              <a:latin typeface="S-Core Dream 4 Regular"/>
              <a:ea typeface="S-Core Dream 5 Medium" panose="020B0503030302020204" pitchFamily="34" charset="-127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0810762" y="6899571"/>
            <a:ext cx="6879617" cy="8725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프로젝트 마무리</a:t>
            </a:r>
            <a:endParaRPr lang="en-US" dirty="0"/>
          </a:p>
        </p:txBody>
      </p:sp>
      <p:sp>
        <p:nvSpPr>
          <p:cNvPr id="32" name="Object 32"/>
          <p:cNvSpPr txBox="1"/>
          <p:nvPr/>
        </p:nvSpPr>
        <p:spPr>
          <a:xfrm>
            <a:off x="10871905" y="7570667"/>
            <a:ext cx="6696268" cy="1508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3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기대 효과</a:t>
            </a:r>
          </a:p>
          <a:p>
            <a:r>
              <a:rPr lang="en-US" sz="23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향후 계획</a:t>
            </a:r>
          </a:p>
          <a:p>
            <a:r>
              <a:rPr lang="en-US" sz="23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개발환경 및 기술</a:t>
            </a:r>
          </a:p>
          <a:p>
            <a:r>
              <a:rPr lang="en-US" sz="23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팀원소개 및 프로젝트 후기</a:t>
            </a:r>
            <a:endParaRPr lang="en-US" dirty="0">
              <a:latin typeface="S-Core Dream 4 Regular"/>
              <a:ea typeface="S-Core Dream 5 Medium" panose="020B0503030302020204" pitchFamily="34" charset="-127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659696" y="6726281"/>
            <a:ext cx="1346916" cy="139676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200" kern="0" spc="-300" dirty="0">
                <a:solidFill>
                  <a:srgbClr val="5EB656"/>
                </a:solidFill>
                <a:latin typeface="Jalnan OTF" pitchFamily="34" charset="0"/>
                <a:cs typeface="Jalnan OTF" pitchFamily="34" charset="0"/>
              </a:rPr>
              <a:t>03</a:t>
            </a:r>
            <a:endParaRPr lang="en-US" dirty="0"/>
          </a:p>
        </p:txBody>
      </p:sp>
      <p:sp>
        <p:nvSpPr>
          <p:cNvPr id="34" name="Object 34"/>
          <p:cNvSpPr txBox="1"/>
          <p:nvPr/>
        </p:nvSpPr>
        <p:spPr>
          <a:xfrm>
            <a:off x="9754890" y="6726281"/>
            <a:ext cx="1583801" cy="139676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200" kern="0" spc="-3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04</a:t>
            </a:r>
            <a:endParaRPr lang="en-US" dirty="0"/>
          </a:p>
        </p:txBody>
      </p:sp>
      <p:grpSp>
        <p:nvGrpSpPr>
          <p:cNvPr id="1007" name="그룹 1007"/>
          <p:cNvGrpSpPr/>
          <p:nvPr/>
        </p:nvGrpSpPr>
        <p:grpSpPr>
          <a:xfrm>
            <a:off x="11085421" y="3019323"/>
            <a:ext cx="676484" cy="426167"/>
            <a:chOff x="11085421" y="3019323"/>
            <a:chExt cx="676484" cy="426167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085421" y="3019323"/>
              <a:ext cx="676484" cy="42616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04 프로젝트 마무리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2694270" y="643970"/>
            <a:ext cx="4601011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팀원 소개 및 프로젝트 후기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9548032" y="4219048"/>
            <a:ext cx="4283511" cy="1285053"/>
            <a:chOff x="9548032" y="4219048"/>
            <a:chExt cx="4283511" cy="1285053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48032" y="4219048"/>
              <a:ext cx="4283511" cy="1285053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2795238" y="1344305"/>
            <a:ext cx="12600000" cy="12885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800" kern="0" spc="-2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팀원 소개 및 프로젝트 후기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2404762" y="2151058"/>
            <a:ext cx="13228571" cy="7143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00" kern="0" spc="-100" dirty="0">
                <a:solidFill>
                  <a:srgbClr val="3F9F47"/>
                </a:solidFill>
                <a:latin typeface="S-Core Dream 5 Medium" pitchFamily="34" charset="0"/>
                <a:cs typeface="S-Core Dream 5 Medium" pitchFamily="34" charset="0"/>
              </a:rPr>
              <a:t>팀원들의 한 줄 소감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4468634" y="4219048"/>
            <a:ext cx="4299376" cy="1296952"/>
            <a:chOff x="4468634" y="4219048"/>
            <a:chExt cx="4299376" cy="1296952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468634" y="4219048"/>
              <a:ext cx="4299376" cy="129695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548032" y="5884857"/>
            <a:ext cx="4283511" cy="1285053"/>
            <a:chOff x="9548032" y="5884857"/>
            <a:chExt cx="4283511" cy="1285053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48032" y="5884857"/>
              <a:ext cx="4283511" cy="128505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4468634" y="5884857"/>
            <a:ext cx="4299376" cy="1296952"/>
            <a:chOff x="4468634" y="5884857"/>
            <a:chExt cx="4299376" cy="1296952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468634" y="5884857"/>
              <a:ext cx="4299376" cy="129695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548032" y="7550667"/>
            <a:ext cx="4283511" cy="1285053"/>
            <a:chOff x="9548032" y="7550667"/>
            <a:chExt cx="4283511" cy="1285053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48032" y="7550667"/>
              <a:ext cx="4283511" cy="1285053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4468634" y="7550667"/>
            <a:ext cx="4299376" cy="1296952"/>
            <a:chOff x="4468634" y="7550667"/>
            <a:chExt cx="4299376" cy="1296952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468634" y="7550667"/>
              <a:ext cx="4299376" cy="1296952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4597708" y="3618595"/>
            <a:ext cx="4114286" cy="184381"/>
            <a:chOff x="4597708" y="3618595"/>
            <a:chExt cx="4114286" cy="18438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597708" y="3618595"/>
              <a:ext cx="4114286" cy="18438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5583422" y="3405951"/>
            <a:ext cx="2043743" cy="508334"/>
            <a:chOff x="5583422" y="3405951"/>
            <a:chExt cx="2043743" cy="508334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583422" y="3405951"/>
              <a:ext cx="2043743" cy="508334"/>
            </a:xfrm>
            <a:prstGeom prst="rect">
              <a:avLst/>
            </a:prstGeom>
          </p:spPr>
        </p:pic>
      </p:grpSp>
      <p:sp>
        <p:nvSpPr>
          <p:cNvPr id="33" name="Object 33"/>
          <p:cNvSpPr txBox="1"/>
          <p:nvPr/>
        </p:nvSpPr>
        <p:spPr>
          <a:xfrm>
            <a:off x="5072483" y="3182831"/>
            <a:ext cx="3065614" cy="79290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Back End</a:t>
            </a:r>
            <a:endParaRPr lang="en-US" dirty="0"/>
          </a:p>
        </p:txBody>
      </p:sp>
      <p:grpSp>
        <p:nvGrpSpPr>
          <p:cNvPr id="1010" name="그룹 1010"/>
          <p:cNvGrpSpPr/>
          <p:nvPr/>
        </p:nvGrpSpPr>
        <p:grpSpPr>
          <a:xfrm>
            <a:off x="9595651" y="3618595"/>
            <a:ext cx="4114286" cy="184381"/>
            <a:chOff x="9595651" y="3618595"/>
            <a:chExt cx="4114286" cy="184381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595651" y="3618595"/>
              <a:ext cx="4114286" cy="18438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0581366" y="3405951"/>
            <a:ext cx="2043743" cy="508334"/>
            <a:chOff x="10581366" y="3405951"/>
            <a:chExt cx="2043743" cy="508334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581366" y="3405951"/>
              <a:ext cx="2043743" cy="508334"/>
            </a:xfrm>
            <a:prstGeom prst="rect">
              <a:avLst/>
            </a:prstGeom>
          </p:spPr>
        </p:pic>
      </p:grpSp>
      <p:sp>
        <p:nvSpPr>
          <p:cNvPr id="40" name="Object 40"/>
          <p:cNvSpPr txBox="1"/>
          <p:nvPr/>
        </p:nvSpPr>
        <p:spPr>
          <a:xfrm>
            <a:off x="10070398" y="3203487"/>
            <a:ext cx="3065614" cy="7515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Front End</a:t>
            </a:r>
            <a:endParaRPr lang="en-US" dirty="0"/>
          </a:p>
        </p:txBody>
      </p:sp>
      <p:sp>
        <p:nvSpPr>
          <p:cNvPr id="41" name="Object 41"/>
          <p:cNvSpPr txBox="1"/>
          <p:nvPr/>
        </p:nvSpPr>
        <p:spPr>
          <a:xfrm>
            <a:off x="4907597" y="4353238"/>
            <a:ext cx="3312189" cy="5361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solidFill>
                  <a:srgbClr val="2D7533"/>
                </a:solidFill>
                <a:latin typeface="S-Core Dream 6 Bold" pitchFamily="34" charset="0"/>
                <a:cs typeface="S-Core Dream 6 Bold" pitchFamily="34" charset="0"/>
              </a:rPr>
              <a:t>김다은</a:t>
            </a:r>
            <a:endParaRPr lang="en-US" dirty="0"/>
          </a:p>
        </p:txBody>
      </p:sp>
      <p:sp>
        <p:nvSpPr>
          <p:cNvPr id="42" name="Object 42"/>
          <p:cNvSpPr txBox="1"/>
          <p:nvPr/>
        </p:nvSpPr>
        <p:spPr>
          <a:xfrm>
            <a:off x="3859635" y="4752324"/>
            <a:ext cx="5447619" cy="10391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스프링과 안드로이드와</a:t>
            </a:r>
          </a:p>
          <a:p>
            <a:pPr algn="ctr"/>
            <a:r>
              <a:rPr lang="en-US" sz="18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많이 친해진거 같아요!</a:t>
            </a:r>
            <a:endParaRPr lang="en-US" dirty="0"/>
          </a:p>
        </p:txBody>
      </p:sp>
      <p:sp>
        <p:nvSpPr>
          <p:cNvPr id="43" name="Object 43"/>
          <p:cNvSpPr txBox="1"/>
          <p:nvPr/>
        </p:nvSpPr>
        <p:spPr>
          <a:xfrm>
            <a:off x="4925045" y="6019048"/>
            <a:ext cx="3312189" cy="5361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solidFill>
                  <a:srgbClr val="2D7533"/>
                </a:solidFill>
                <a:latin typeface="S-Core Dream 6 Bold" pitchFamily="34" charset="0"/>
                <a:cs typeface="S-Core Dream 6 Bold" pitchFamily="34" charset="0"/>
              </a:rPr>
              <a:t>박민진</a:t>
            </a:r>
            <a:endParaRPr lang="en-US" dirty="0"/>
          </a:p>
        </p:txBody>
      </p:sp>
      <p:sp>
        <p:nvSpPr>
          <p:cNvPr id="44" name="Object 44"/>
          <p:cNvSpPr txBox="1"/>
          <p:nvPr/>
        </p:nvSpPr>
        <p:spPr>
          <a:xfrm>
            <a:off x="3877073" y="6418133"/>
            <a:ext cx="5447619" cy="10391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새로운 것을 배우면서 </a:t>
            </a:r>
          </a:p>
          <a:p>
            <a:pPr algn="ctr"/>
            <a:r>
              <a:rPr lang="en-US" sz="18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성장할 수 있는 경험이였습니다.</a:t>
            </a:r>
            <a:endParaRPr lang="en-US" dirty="0"/>
          </a:p>
        </p:txBody>
      </p:sp>
      <p:sp>
        <p:nvSpPr>
          <p:cNvPr id="45" name="Object 45"/>
          <p:cNvSpPr txBox="1"/>
          <p:nvPr/>
        </p:nvSpPr>
        <p:spPr>
          <a:xfrm>
            <a:off x="4925045" y="7684857"/>
            <a:ext cx="3312189" cy="5361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solidFill>
                  <a:srgbClr val="2D7533"/>
                </a:solidFill>
                <a:latin typeface="S-Core Dream 6 Bold" pitchFamily="34" charset="0"/>
                <a:cs typeface="S-Core Dream 6 Bold" pitchFamily="34" charset="0"/>
              </a:rPr>
              <a:t>홍석현</a:t>
            </a:r>
            <a:endParaRPr lang="en-US" dirty="0"/>
          </a:p>
        </p:txBody>
      </p:sp>
      <p:sp>
        <p:nvSpPr>
          <p:cNvPr id="46" name="Object 46"/>
          <p:cNvSpPr txBox="1"/>
          <p:nvPr/>
        </p:nvSpPr>
        <p:spPr>
          <a:xfrm>
            <a:off x="3877073" y="8083943"/>
            <a:ext cx="5447619" cy="10391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다양한 기술스택을 경험할 수 있는 </a:t>
            </a:r>
          </a:p>
          <a:p>
            <a:pPr algn="ctr"/>
            <a:r>
              <a:rPr lang="en-US" sz="18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좋은 기회였습니다.</a:t>
            </a:r>
            <a:endParaRPr lang="en-US" dirty="0"/>
          </a:p>
        </p:txBody>
      </p:sp>
      <p:sp>
        <p:nvSpPr>
          <p:cNvPr id="47" name="Object 47"/>
          <p:cNvSpPr txBox="1"/>
          <p:nvPr/>
        </p:nvSpPr>
        <p:spPr>
          <a:xfrm>
            <a:off x="10013968" y="4353238"/>
            <a:ext cx="3312189" cy="53560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solidFill>
                  <a:srgbClr val="FFFFFF"/>
                </a:solidFill>
                <a:latin typeface="S-Core Dream 6 Bold" pitchFamily="34" charset="0"/>
                <a:cs typeface="S-Core Dream 6 Bold" pitchFamily="34" charset="0"/>
              </a:rPr>
              <a:t>박찬석</a:t>
            </a:r>
            <a:endParaRPr lang="en-US" dirty="0"/>
          </a:p>
        </p:txBody>
      </p:sp>
      <p:sp>
        <p:nvSpPr>
          <p:cNvPr id="48" name="Object 48"/>
          <p:cNvSpPr txBox="1"/>
          <p:nvPr/>
        </p:nvSpPr>
        <p:spPr>
          <a:xfrm>
            <a:off x="8965968" y="4752324"/>
            <a:ext cx="5447619" cy="10391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코틀린과 친해질 수 있는</a:t>
            </a:r>
          </a:p>
          <a:p>
            <a:pPr algn="ctr"/>
            <a:r>
              <a:rPr lang="en-US" sz="1800" dirty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소중한 경험이었습니다.</a:t>
            </a:r>
            <a:endParaRPr lang="en-US" dirty="0"/>
          </a:p>
        </p:txBody>
      </p:sp>
      <p:sp>
        <p:nvSpPr>
          <p:cNvPr id="49" name="Object 49"/>
          <p:cNvSpPr txBox="1"/>
          <p:nvPr/>
        </p:nvSpPr>
        <p:spPr>
          <a:xfrm>
            <a:off x="10013968" y="5990476"/>
            <a:ext cx="3312189" cy="53560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solidFill>
                  <a:srgbClr val="FFFFFF"/>
                </a:solidFill>
                <a:latin typeface="S-Core Dream 6 Bold" pitchFamily="34" charset="0"/>
                <a:cs typeface="S-Core Dream 6 Bold" pitchFamily="34" charset="0"/>
              </a:rPr>
              <a:t>박한훈</a:t>
            </a:r>
            <a:endParaRPr lang="en-US" dirty="0"/>
          </a:p>
        </p:txBody>
      </p:sp>
      <p:sp>
        <p:nvSpPr>
          <p:cNvPr id="50" name="Object 50"/>
          <p:cNvSpPr txBox="1"/>
          <p:nvPr/>
        </p:nvSpPr>
        <p:spPr>
          <a:xfrm>
            <a:off x="8965968" y="6389562"/>
            <a:ext cx="5447619" cy="10815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모든 것이 처음이라 낯설었지만</a:t>
            </a:r>
          </a:p>
          <a:p>
            <a:pPr algn="ctr"/>
            <a:r>
              <a:rPr lang="en-US" sz="1800" dirty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후회없는 선택이었습니다.</a:t>
            </a:r>
            <a:endParaRPr lang="en-US" dirty="0"/>
          </a:p>
        </p:txBody>
      </p:sp>
      <p:sp>
        <p:nvSpPr>
          <p:cNvPr id="51" name="Object 51"/>
          <p:cNvSpPr txBox="1"/>
          <p:nvPr/>
        </p:nvSpPr>
        <p:spPr>
          <a:xfrm>
            <a:off x="10013968" y="7656286"/>
            <a:ext cx="3312189" cy="53560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solidFill>
                  <a:srgbClr val="FFFFFF"/>
                </a:solidFill>
                <a:latin typeface="S-Core Dream 6 Bold" pitchFamily="34" charset="0"/>
                <a:cs typeface="S-Core Dream 6 Bold" pitchFamily="34" charset="0"/>
              </a:rPr>
              <a:t>이재영</a:t>
            </a:r>
            <a:endParaRPr lang="en-US" dirty="0"/>
          </a:p>
        </p:txBody>
      </p:sp>
      <p:sp>
        <p:nvSpPr>
          <p:cNvPr id="52" name="Object 52"/>
          <p:cNvSpPr txBox="1"/>
          <p:nvPr/>
        </p:nvSpPr>
        <p:spPr>
          <a:xfrm>
            <a:off x="8965968" y="8055371"/>
            <a:ext cx="5447619" cy="10391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시간이 부족해서 기획했던 기능들을 </a:t>
            </a:r>
          </a:p>
          <a:p>
            <a:pPr algn="ctr"/>
            <a:r>
              <a:rPr lang="en-US" sz="1800" dirty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마저 구현하지 못해 아쉽습니다.</a:t>
            </a:r>
            <a:endParaRPr lang="en-US" dirty="0"/>
          </a:p>
        </p:txBody>
      </p:sp>
      <p:grpSp>
        <p:nvGrpSpPr>
          <p:cNvPr id="1012" name="그룹 1012"/>
          <p:cNvGrpSpPr/>
          <p:nvPr/>
        </p:nvGrpSpPr>
        <p:grpSpPr>
          <a:xfrm>
            <a:off x="13974400" y="4745765"/>
            <a:ext cx="507081" cy="193524"/>
            <a:chOff x="13974400" y="4745765"/>
            <a:chExt cx="507081" cy="193524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974400" y="4745765"/>
              <a:ext cx="507081" cy="193524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3974400" y="6436571"/>
            <a:ext cx="507081" cy="193524"/>
            <a:chOff x="13974400" y="6436571"/>
            <a:chExt cx="507081" cy="193524"/>
          </a:xfrm>
        </p:grpSpPr>
        <p:pic>
          <p:nvPicPr>
            <p:cNvPr id="57" name="Object 5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3974400" y="6436571"/>
              <a:ext cx="507081" cy="193524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3974400" y="8091334"/>
            <a:ext cx="507081" cy="193524"/>
            <a:chOff x="13974400" y="8091334"/>
            <a:chExt cx="507081" cy="193524"/>
          </a:xfrm>
        </p:grpSpPr>
        <p:pic>
          <p:nvPicPr>
            <p:cNvPr id="60" name="Object 5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3974400" y="8091334"/>
              <a:ext cx="507081" cy="193524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3822650" y="8102876"/>
            <a:ext cx="507081" cy="193524"/>
            <a:chOff x="3822650" y="8102876"/>
            <a:chExt cx="507081" cy="193524"/>
          </a:xfrm>
        </p:grpSpPr>
        <p:pic>
          <p:nvPicPr>
            <p:cNvPr id="63" name="Object 6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822650" y="8102876"/>
              <a:ext cx="507081" cy="193524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3822650" y="6430622"/>
            <a:ext cx="507081" cy="193524"/>
            <a:chOff x="3822650" y="6430622"/>
            <a:chExt cx="507081" cy="193524"/>
          </a:xfrm>
        </p:grpSpPr>
        <p:pic>
          <p:nvPicPr>
            <p:cNvPr id="66" name="Object 6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822650" y="6430622"/>
              <a:ext cx="507081" cy="193524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3822650" y="4764812"/>
            <a:ext cx="507081" cy="193524"/>
            <a:chOff x="3822650" y="4764812"/>
            <a:chExt cx="507081" cy="193524"/>
          </a:xfrm>
        </p:grpSpPr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822650" y="4764812"/>
              <a:ext cx="507081" cy="193524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2035073" y="5722078"/>
            <a:ext cx="1610612" cy="1610612"/>
            <a:chOff x="2035073" y="5722078"/>
            <a:chExt cx="1610612" cy="1610612"/>
          </a:xfrm>
        </p:grpSpPr>
        <p:pic>
          <p:nvPicPr>
            <p:cNvPr id="72" name="Object 7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035073" y="5722078"/>
              <a:ext cx="1610612" cy="1610612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2035073" y="7387888"/>
            <a:ext cx="1610612" cy="1610612"/>
            <a:chOff x="2035073" y="7387888"/>
            <a:chExt cx="1610612" cy="1610612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035073" y="7387888"/>
              <a:ext cx="1610612" cy="1610612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4643963" y="7387888"/>
            <a:ext cx="1610612" cy="1610612"/>
            <a:chOff x="14643963" y="7387888"/>
            <a:chExt cx="1610612" cy="1610612"/>
          </a:xfrm>
        </p:grpSpPr>
        <p:pic>
          <p:nvPicPr>
            <p:cNvPr id="78" name="Object 7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4643963" y="7387888"/>
              <a:ext cx="1610612" cy="1610612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4643963" y="5722078"/>
            <a:ext cx="1610612" cy="1610612"/>
            <a:chOff x="14643963" y="5722078"/>
            <a:chExt cx="1610612" cy="1610612"/>
          </a:xfrm>
        </p:grpSpPr>
        <p:pic>
          <p:nvPicPr>
            <p:cNvPr id="81" name="Object 8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4643963" y="5722078"/>
              <a:ext cx="1610612" cy="1610612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14643963" y="4056268"/>
            <a:ext cx="1610612" cy="1610612"/>
            <a:chOff x="14643963" y="4056268"/>
            <a:chExt cx="1610612" cy="1610612"/>
          </a:xfrm>
        </p:grpSpPr>
        <p:pic>
          <p:nvPicPr>
            <p:cNvPr id="84" name="Object 8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4643963" y="4056268"/>
              <a:ext cx="1610612" cy="1610612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2035073" y="4077935"/>
            <a:ext cx="1610612" cy="1567278"/>
            <a:chOff x="2035073" y="4077935"/>
            <a:chExt cx="1610612" cy="1567278"/>
          </a:xfrm>
        </p:grpSpPr>
        <p:pic>
          <p:nvPicPr>
            <p:cNvPr id="87" name="Object 8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035073" y="4077935"/>
              <a:ext cx="1610612" cy="156727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-811073" y="3898371"/>
            <a:ext cx="19907868" cy="4702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7700" kern="0" spc="-11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QnA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1636018" y="5874874"/>
            <a:ext cx="1517600" cy="1156261"/>
            <a:chOff x="1636018" y="5874874"/>
            <a:chExt cx="1517600" cy="115626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6018" y="5874874"/>
              <a:ext cx="1517600" cy="115626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185686" y="5604702"/>
            <a:ext cx="1217775" cy="1164871"/>
            <a:chOff x="15185686" y="5604702"/>
            <a:chExt cx="1217775" cy="11648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185686" y="5604702"/>
              <a:ext cx="1217775" cy="11648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907749" y="6852093"/>
            <a:ext cx="585399" cy="368786"/>
            <a:chOff x="14907749" y="6852093"/>
            <a:chExt cx="585399" cy="36878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907749" y="6852093"/>
              <a:ext cx="585399" cy="368786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4717232" y="1843884"/>
            <a:ext cx="1215522" cy="475116"/>
            <a:chOff x="4717232" y="1843884"/>
            <a:chExt cx="1215522" cy="475116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717232" y="1843884"/>
              <a:ext cx="1215522" cy="47511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3400741" y="2121939"/>
            <a:ext cx="1531728" cy="546503"/>
            <a:chOff x="3400741" y="2121939"/>
            <a:chExt cx="1531728" cy="546503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400741" y="2121939"/>
              <a:ext cx="1531728" cy="546503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3864126" y="3290274"/>
            <a:ext cx="1688706" cy="601894"/>
            <a:chOff x="13864126" y="3290274"/>
            <a:chExt cx="1688706" cy="601894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3864126" y="3290274"/>
              <a:ext cx="1688706" cy="601894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2811032" y="6320279"/>
            <a:ext cx="1153725" cy="879024"/>
            <a:chOff x="2811032" y="6320279"/>
            <a:chExt cx="1153725" cy="879024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811032" y="6320279"/>
              <a:ext cx="1153725" cy="879024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5893894" y="6265676"/>
            <a:ext cx="1153725" cy="879024"/>
            <a:chOff x="15893894" y="6265676"/>
            <a:chExt cx="1153725" cy="879024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5893894" y="6265676"/>
              <a:ext cx="1153725" cy="879024"/>
            </a:xfrm>
            <a:prstGeom prst="rect">
              <a:avLst/>
            </a:prstGeom>
          </p:spPr>
        </p:pic>
      </p:grpSp>
      <p:sp>
        <p:nvSpPr>
          <p:cNvPr id="30" name="Object 30"/>
          <p:cNvSpPr txBox="1"/>
          <p:nvPr/>
        </p:nvSpPr>
        <p:spPr>
          <a:xfrm>
            <a:off x="3710370" y="7420533"/>
            <a:ext cx="10864980" cy="7838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900" kern="0" spc="-1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나의 건강과 지구의 건강을 함께! 수줍!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-811077" y="3898368"/>
            <a:ext cx="19907868" cy="470751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7700" kern="0" spc="-11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감사합니다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992662" y="2691352"/>
            <a:ext cx="13953328" cy="239417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000" kern="0" spc="-600" dirty="0">
                <a:solidFill>
                  <a:srgbClr val="5EB656"/>
                </a:solidFill>
                <a:latin typeface="Jalnan OTF" pitchFamily="34" charset="0"/>
                <a:cs typeface="Jalnan OTF" pitchFamily="34" charset="0"/>
              </a:rPr>
              <a:t>발표를 들어주셔서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928585" y="9279343"/>
            <a:ext cx="2254458" cy="52696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공통프로젝트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15204127" y="9277276"/>
            <a:ext cx="2069302" cy="5646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100" kern="0" spc="400" dirty="0">
                <a:solidFill>
                  <a:srgbClr val="2D7533"/>
                </a:solidFill>
                <a:latin typeface="S-Core Dream 7 ExtraBold" pitchFamily="34" charset="0"/>
                <a:cs typeface="S-Core Dream 7 ExtraBold" pitchFamily="34" charset="0"/>
              </a:rPr>
              <a:t>프리지아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13232931" y="9277276"/>
            <a:ext cx="2651780" cy="5646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1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구미 2반 10팀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2526790" y="9279343"/>
            <a:ext cx="2971370" cy="52696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유상진 컨설턴트님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13115593" y="2376143"/>
            <a:ext cx="428652" cy="396482"/>
            <a:chOff x="13115593" y="2376143"/>
            <a:chExt cx="428652" cy="396482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115593" y="2376143"/>
              <a:ext cx="428652" cy="396482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36018" y="5874874"/>
            <a:ext cx="1517600" cy="1156261"/>
            <a:chOff x="1636018" y="5874874"/>
            <a:chExt cx="1517600" cy="1156261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36018" y="5874874"/>
              <a:ext cx="1517600" cy="115626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185686" y="5604702"/>
            <a:ext cx="1217775" cy="1164871"/>
            <a:chOff x="15185686" y="5604702"/>
            <a:chExt cx="1217775" cy="1164871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185686" y="5604702"/>
              <a:ext cx="1217775" cy="11648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4907749" y="6852093"/>
            <a:ext cx="585399" cy="368786"/>
            <a:chOff x="14907749" y="6852093"/>
            <a:chExt cx="585399" cy="368786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907749" y="6852093"/>
              <a:ext cx="585399" cy="36878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4717232" y="1843884"/>
            <a:ext cx="1215522" cy="475116"/>
            <a:chOff x="4717232" y="1843884"/>
            <a:chExt cx="1215522" cy="475116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717232" y="1843884"/>
              <a:ext cx="1215522" cy="475116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3400741" y="2121939"/>
            <a:ext cx="1531728" cy="546503"/>
            <a:chOff x="3400741" y="2121939"/>
            <a:chExt cx="1531728" cy="546503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400741" y="2121939"/>
              <a:ext cx="1531728" cy="546503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3864126" y="3290274"/>
            <a:ext cx="1688706" cy="601894"/>
            <a:chOff x="13864126" y="3290274"/>
            <a:chExt cx="1688706" cy="601894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864126" y="3290274"/>
              <a:ext cx="1688706" cy="601894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811032" y="6320279"/>
            <a:ext cx="1153725" cy="879024"/>
            <a:chOff x="2811032" y="6320279"/>
            <a:chExt cx="1153725" cy="879024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11032" y="6320279"/>
              <a:ext cx="1153725" cy="879024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5893894" y="6265676"/>
            <a:ext cx="1153725" cy="879024"/>
            <a:chOff x="15893894" y="6265676"/>
            <a:chExt cx="1153725" cy="879024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5893894" y="6265676"/>
              <a:ext cx="1153725" cy="879024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4366950" y="7220879"/>
            <a:ext cx="9551815" cy="935950"/>
            <a:chOff x="4366950" y="7220879"/>
            <a:chExt cx="9551815" cy="935950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366950" y="7220879"/>
              <a:ext cx="9551815" cy="935950"/>
            </a:xfrm>
            <a:prstGeom prst="rect">
              <a:avLst/>
            </a:prstGeom>
          </p:spPr>
        </p:pic>
      </p:grpSp>
      <p:sp>
        <p:nvSpPr>
          <p:cNvPr id="41" name="Object 41"/>
          <p:cNvSpPr txBox="1"/>
          <p:nvPr/>
        </p:nvSpPr>
        <p:spPr>
          <a:xfrm>
            <a:off x="3710370" y="7420533"/>
            <a:ext cx="10864980" cy="7838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900" kern="0" spc="-1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나의 건강과 지구의 건강을 함께! 수줍!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3516690" y="5387302"/>
            <a:ext cx="668172" cy="639145"/>
            <a:chOff x="13516690" y="5387302"/>
            <a:chExt cx="668172" cy="6391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516690" y="5387302"/>
              <a:ext cx="668172" cy="63914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909150" y="5799454"/>
            <a:ext cx="3419048" cy="162997"/>
            <a:chOff x="12909150" y="5799454"/>
            <a:chExt cx="3419048" cy="162997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12909150" y="5799454"/>
              <a:ext cx="3419048" cy="16299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0151817" y="5799454"/>
            <a:ext cx="3419048" cy="162997"/>
            <a:chOff x="10151817" y="5799454"/>
            <a:chExt cx="3419048" cy="162997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5400000">
              <a:off x="10151817" y="5799454"/>
              <a:ext cx="3419048" cy="16299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797227" y="5799454"/>
            <a:ext cx="3419048" cy="162997"/>
            <a:chOff x="1797227" y="5799454"/>
            <a:chExt cx="3419048" cy="16299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1797227" y="5799454"/>
              <a:ext cx="3419048" cy="16299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4569392" y="5799454"/>
            <a:ext cx="3419048" cy="162997"/>
            <a:chOff x="4569392" y="5799454"/>
            <a:chExt cx="3419048" cy="162997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4569392" y="5799454"/>
              <a:ext cx="3419048" cy="162997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380406" y="5799454"/>
            <a:ext cx="3419048" cy="162997"/>
            <a:chOff x="7380406" y="5799454"/>
            <a:chExt cx="3419048" cy="162997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7380406" y="5799454"/>
              <a:ext cx="3419048" cy="162997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2426190" y="1344305"/>
            <a:ext cx="13442857" cy="13120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800" kern="0" spc="-200" dirty="0">
                <a:solidFill>
                  <a:srgbClr val="1D5B22"/>
                </a:solidFill>
                <a:latin typeface="Jalnan OTF" pitchFamily="34" charset="0"/>
                <a:cs typeface="Jalnan OTF" pitchFamily="34" charset="0"/>
              </a:rPr>
              <a:t>Source</a:t>
            </a:r>
            <a:endParaRPr lang="en-US" dirty="0"/>
          </a:p>
        </p:txBody>
      </p:sp>
      <p:sp>
        <p:nvSpPr>
          <p:cNvPr id="24" name="Object 24"/>
          <p:cNvSpPr txBox="1"/>
          <p:nvPr/>
        </p:nvSpPr>
        <p:spPr>
          <a:xfrm>
            <a:off x="4208823" y="2151058"/>
            <a:ext cx="9832775" cy="7143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00" kern="0" spc="-100" dirty="0">
                <a:solidFill>
                  <a:srgbClr val="3F9F47"/>
                </a:solidFill>
                <a:latin typeface="S-Core Dream 5 Medium" pitchFamily="34" charset="0"/>
                <a:cs typeface="S-Core Dream 5 Medium" pitchFamily="34" charset="0"/>
              </a:rPr>
              <a:t>Source</a:t>
            </a:r>
            <a:endParaRPr lang="en-US" dirty="0"/>
          </a:p>
        </p:txBody>
      </p:sp>
      <p:grpSp>
        <p:nvGrpSpPr>
          <p:cNvPr id="1008" name="그룹 1008"/>
          <p:cNvGrpSpPr/>
          <p:nvPr/>
        </p:nvGrpSpPr>
        <p:grpSpPr>
          <a:xfrm>
            <a:off x="3111684" y="3248041"/>
            <a:ext cx="790132" cy="790132"/>
            <a:chOff x="3111684" y="3248041"/>
            <a:chExt cx="790132" cy="790132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111684" y="3248041"/>
              <a:ext cx="790132" cy="790132"/>
            </a:xfrm>
            <a:prstGeom prst="rect">
              <a:avLst/>
            </a:prstGeom>
          </p:spPr>
        </p:pic>
      </p:grpSp>
      <p:sp>
        <p:nvSpPr>
          <p:cNvPr id="28" name="Object 28"/>
          <p:cNvSpPr txBox="1"/>
          <p:nvPr/>
        </p:nvSpPr>
        <p:spPr>
          <a:xfrm>
            <a:off x="3061643" y="3379102"/>
            <a:ext cx="890492" cy="8276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100" kern="0" spc="-1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A</a:t>
            </a:r>
            <a:endParaRPr lang="en-US" dirty="0"/>
          </a:p>
        </p:txBody>
      </p:sp>
      <p:grpSp>
        <p:nvGrpSpPr>
          <p:cNvPr id="1009" name="그룹 1009"/>
          <p:cNvGrpSpPr/>
          <p:nvPr/>
        </p:nvGrpSpPr>
        <p:grpSpPr>
          <a:xfrm>
            <a:off x="5883849" y="3248041"/>
            <a:ext cx="790132" cy="790132"/>
            <a:chOff x="5883849" y="3248041"/>
            <a:chExt cx="790132" cy="790132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883849" y="3248041"/>
              <a:ext cx="790132" cy="790132"/>
            </a:xfrm>
            <a:prstGeom prst="rect">
              <a:avLst/>
            </a:prstGeom>
          </p:spPr>
        </p:pic>
      </p:grpSp>
      <p:sp>
        <p:nvSpPr>
          <p:cNvPr id="32" name="Object 32"/>
          <p:cNvSpPr txBox="1"/>
          <p:nvPr/>
        </p:nvSpPr>
        <p:spPr>
          <a:xfrm>
            <a:off x="5833669" y="3379102"/>
            <a:ext cx="890492" cy="8276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100" kern="0" spc="-1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B</a:t>
            </a:r>
            <a:endParaRPr lang="en-US" dirty="0"/>
          </a:p>
        </p:txBody>
      </p:sp>
      <p:grpSp>
        <p:nvGrpSpPr>
          <p:cNvPr id="1010" name="그룹 1010"/>
          <p:cNvGrpSpPr/>
          <p:nvPr/>
        </p:nvGrpSpPr>
        <p:grpSpPr>
          <a:xfrm>
            <a:off x="8696699" y="3248041"/>
            <a:ext cx="790132" cy="790132"/>
            <a:chOff x="8696699" y="3248041"/>
            <a:chExt cx="790132" cy="790132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696699" y="3248041"/>
              <a:ext cx="790132" cy="790132"/>
            </a:xfrm>
            <a:prstGeom prst="rect">
              <a:avLst/>
            </a:prstGeom>
          </p:spPr>
        </p:pic>
      </p:grpSp>
      <p:sp>
        <p:nvSpPr>
          <p:cNvPr id="36" name="Object 36"/>
          <p:cNvSpPr txBox="1"/>
          <p:nvPr/>
        </p:nvSpPr>
        <p:spPr>
          <a:xfrm>
            <a:off x="8646519" y="3379102"/>
            <a:ext cx="890492" cy="8276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100" kern="0" spc="-1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C</a:t>
            </a:r>
            <a:endParaRPr lang="en-US" dirty="0"/>
          </a:p>
        </p:txBody>
      </p:sp>
      <p:grpSp>
        <p:nvGrpSpPr>
          <p:cNvPr id="1011" name="그룹 1011"/>
          <p:cNvGrpSpPr/>
          <p:nvPr/>
        </p:nvGrpSpPr>
        <p:grpSpPr>
          <a:xfrm>
            <a:off x="11437703" y="3248041"/>
            <a:ext cx="790132" cy="790132"/>
            <a:chOff x="11437703" y="3248041"/>
            <a:chExt cx="790132" cy="790132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437703" y="3248041"/>
              <a:ext cx="790132" cy="790132"/>
            </a:xfrm>
            <a:prstGeom prst="rect">
              <a:avLst/>
            </a:prstGeom>
          </p:spPr>
        </p:pic>
      </p:grpSp>
      <p:sp>
        <p:nvSpPr>
          <p:cNvPr id="40" name="Object 40"/>
          <p:cNvSpPr txBox="1"/>
          <p:nvPr/>
        </p:nvSpPr>
        <p:spPr>
          <a:xfrm>
            <a:off x="11394063" y="3379102"/>
            <a:ext cx="890492" cy="8276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100" kern="0" spc="-1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D</a:t>
            </a:r>
            <a:endParaRPr lang="en-US" dirty="0"/>
          </a:p>
        </p:txBody>
      </p:sp>
      <p:grpSp>
        <p:nvGrpSpPr>
          <p:cNvPr id="1012" name="그룹 1012"/>
          <p:cNvGrpSpPr/>
          <p:nvPr/>
        </p:nvGrpSpPr>
        <p:grpSpPr>
          <a:xfrm>
            <a:off x="14181296" y="3248041"/>
            <a:ext cx="790132" cy="790132"/>
            <a:chOff x="14181296" y="3248041"/>
            <a:chExt cx="790132" cy="790132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181296" y="3248041"/>
              <a:ext cx="790132" cy="790132"/>
            </a:xfrm>
            <a:prstGeom prst="rect">
              <a:avLst/>
            </a:prstGeom>
          </p:spPr>
        </p:pic>
      </p:grpSp>
      <p:sp>
        <p:nvSpPr>
          <p:cNvPr id="44" name="Object 44"/>
          <p:cNvSpPr txBox="1"/>
          <p:nvPr/>
        </p:nvSpPr>
        <p:spPr>
          <a:xfrm>
            <a:off x="14131116" y="3379102"/>
            <a:ext cx="890492" cy="8276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100" kern="0" spc="-100" dirty="0">
                <a:solidFill>
                  <a:srgbClr val="FFFFFF"/>
                </a:solidFill>
                <a:latin typeface="Jalnan OTF" pitchFamily="34" charset="0"/>
                <a:cs typeface="Jalnan OTF" pitchFamily="34" charset="0"/>
              </a:rPr>
              <a:t>E</a:t>
            </a:r>
            <a:endParaRPr lang="en-US" dirty="0"/>
          </a:p>
        </p:txBody>
      </p:sp>
      <p:grpSp>
        <p:nvGrpSpPr>
          <p:cNvPr id="1013" name="그룹 1013"/>
          <p:cNvGrpSpPr/>
          <p:nvPr/>
        </p:nvGrpSpPr>
        <p:grpSpPr>
          <a:xfrm>
            <a:off x="3396154" y="4938498"/>
            <a:ext cx="2946042" cy="162997"/>
            <a:chOff x="3396154" y="4938498"/>
            <a:chExt cx="2946042" cy="162997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900000">
              <a:off x="3396154" y="4938498"/>
              <a:ext cx="2946042" cy="162997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6225914" y="4786117"/>
            <a:ext cx="2946042" cy="162997"/>
            <a:chOff x="6225914" y="4786117"/>
            <a:chExt cx="2946042" cy="162997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180000">
              <a:off x="6225914" y="4786117"/>
              <a:ext cx="2946042" cy="162997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9035570" y="5242247"/>
            <a:ext cx="2859658" cy="162997"/>
            <a:chOff x="9035570" y="5242247"/>
            <a:chExt cx="2859658" cy="162997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 rot="-180000">
              <a:off x="9035570" y="5242247"/>
              <a:ext cx="2859658" cy="162997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1813646" y="5959780"/>
            <a:ext cx="2859658" cy="162997"/>
            <a:chOff x="11813646" y="5959780"/>
            <a:chExt cx="2859658" cy="162997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1813646" y="5959780"/>
              <a:ext cx="2859658" cy="162997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3471488" y="6585065"/>
            <a:ext cx="2811989" cy="162997"/>
            <a:chOff x="3471488" y="6585065"/>
            <a:chExt cx="2811989" cy="162997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-540000">
              <a:off x="3471488" y="6585065"/>
              <a:ext cx="2811989" cy="162997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6237172" y="5833725"/>
            <a:ext cx="2899750" cy="162997"/>
            <a:chOff x="6237172" y="5833725"/>
            <a:chExt cx="2899750" cy="162997"/>
          </a:xfrm>
        </p:grpSpPr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-300000">
              <a:off x="6237172" y="5833725"/>
              <a:ext cx="2899750" cy="162997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9038450" y="6440047"/>
            <a:ext cx="2829248" cy="162997"/>
            <a:chOff x="9038450" y="6440047"/>
            <a:chExt cx="2829248" cy="162997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 rot="180000">
              <a:off x="9038450" y="6440047"/>
              <a:ext cx="2829248" cy="162997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2701587" y="7752408"/>
            <a:ext cx="2094600" cy="790579"/>
            <a:chOff x="2701587" y="7752408"/>
            <a:chExt cx="2094600" cy="790579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701587" y="7752408"/>
              <a:ext cx="2094600" cy="790579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5515748" y="7752408"/>
            <a:ext cx="2094600" cy="790579"/>
            <a:chOff x="5515748" y="7752408"/>
            <a:chExt cx="2094600" cy="790579"/>
          </a:xfrm>
        </p:grpSpPr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515748" y="7752408"/>
              <a:ext cx="2094600" cy="790579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8325423" y="7752408"/>
            <a:ext cx="2094600" cy="790579"/>
            <a:chOff x="8325423" y="7752408"/>
            <a:chExt cx="2094600" cy="790579"/>
          </a:xfrm>
        </p:grpSpPr>
        <p:pic>
          <p:nvPicPr>
            <p:cNvPr id="73" name="Object 72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325423" y="7752408"/>
              <a:ext cx="2094600" cy="790579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11088839" y="7752408"/>
            <a:ext cx="2094600" cy="790579"/>
            <a:chOff x="11088839" y="7752408"/>
            <a:chExt cx="2094600" cy="790579"/>
          </a:xfrm>
        </p:grpSpPr>
        <p:pic>
          <p:nvPicPr>
            <p:cNvPr id="76" name="Object 75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1088839" y="7752408"/>
              <a:ext cx="2094600" cy="790579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13830650" y="7752408"/>
            <a:ext cx="2094600" cy="790579"/>
            <a:chOff x="13830650" y="7752408"/>
            <a:chExt cx="2094600" cy="790579"/>
          </a:xfrm>
        </p:grpSpPr>
        <p:pic>
          <p:nvPicPr>
            <p:cNvPr id="79" name="Object 7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3830650" y="7752408"/>
              <a:ext cx="2094600" cy="790579"/>
            </a:xfrm>
            <a:prstGeom prst="rect">
              <a:avLst/>
            </a:prstGeom>
          </p:spPr>
        </p:pic>
      </p:grpSp>
      <p:sp>
        <p:nvSpPr>
          <p:cNvPr id="81" name="Object 81"/>
          <p:cNvSpPr txBox="1"/>
          <p:nvPr/>
        </p:nvSpPr>
        <p:spPr>
          <a:xfrm>
            <a:off x="3050922" y="7930391"/>
            <a:ext cx="890492" cy="8276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100" kern="0" spc="-1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1</a:t>
            </a:r>
            <a:endParaRPr lang="en-US" dirty="0"/>
          </a:p>
        </p:txBody>
      </p:sp>
      <p:sp>
        <p:nvSpPr>
          <p:cNvPr id="82" name="Object 82"/>
          <p:cNvSpPr txBox="1"/>
          <p:nvPr/>
        </p:nvSpPr>
        <p:spPr>
          <a:xfrm>
            <a:off x="5843193" y="7930391"/>
            <a:ext cx="890492" cy="8276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100" kern="0" spc="-1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2</a:t>
            </a:r>
            <a:endParaRPr lang="en-US" dirty="0"/>
          </a:p>
        </p:txBody>
      </p:sp>
      <p:sp>
        <p:nvSpPr>
          <p:cNvPr id="83" name="Object 83"/>
          <p:cNvSpPr txBox="1"/>
          <p:nvPr/>
        </p:nvSpPr>
        <p:spPr>
          <a:xfrm>
            <a:off x="8644684" y="7930391"/>
            <a:ext cx="890492" cy="8276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100" kern="0" spc="-1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3</a:t>
            </a:r>
            <a:endParaRPr lang="en-US" dirty="0"/>
          </a:p>
        </p:txBody>
      </p:sp>
      <p:sp>
        <p:nvSpPr>
          <p:cNvPr id="84" name="Object 84"/>
          <p:cNvSpPr txBox="1"/>
          <p:nvPr/>
        </p:nvSpPr>
        <p:spPr>
          <a:xfrm>
            <a:off x="11416094" y="7930391"/>
            <a:ext cx="890492" cy="8276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100" kern="0" spc="-1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4</a:t>
            </a:r>
            <a:endParaRPr lang="en-US" dirty="0"/>
          </a:p>
        </p:txBody>
      </p:sp>
      <p:sp>
        <p:nvSpPr>
          <p:cNvPr id="85" name="Object 85"/>
          <p:cNvSpPr txBox="1"/>
          <p:nvPr/>
        </p:nvSpPr>
        <p:spPr>
          <a:xfrm>
            <a:off x="14173427" y="7930391"/>
            <a:ext cx="890492" cy="8276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100" kern="0" spc="-100" dirty="0">
                <a:solidFill>
                  <a:srgbClr val="2D7533"/>
                </a:solidFill>
                <a:latin typeface="Jalnan OTF" pitchFamily="34" charset="0"/>
                <a:cs typeface="Jalnan OTF" pitchFamily="34" charset="0"/>
              </a:rPr>
              <a:t>5</a:t>
            </a:r>
            <a:endParaRPr lang="en-US" dirty="0"/>
          </a:p>
        </p:txBody>
      </p:sp>
      <p:grpSp>
        <p:nvGrpSpPr>
          <p:cNvPr id="1025" name="그룹 1025"/>
          <p:cNvGrpSpPr/>
          <p:nvPr/>
        </p:nvGrpSpPr>
        <p:grpSpPr>
          <a:xfrm>
            <a:off x="4190106" y="6041278"/>
            <a:ext cx="826137" cy="629434"/>
            <a:chOff x="4190106" y="6041278"/>
            <a:chExt cx="826137" cy="629434"/>
          </a:xfrm>
        </p:grpSpPr>
        <p:pic>
          <p:nvPicPr>
            <p:cNvPr id="87" name="Object 86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190106" y="6041278"/>
              <a:ext cx="826137" cy="629434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7281173" y="4238095"/>
            <a:ext cx="818942" cy="623953"/>
            <a:chOff x="7281173" y="4238095"/>
            <a:chExt cx="818942" cy="623953"/>
          </a:xfrm>
        </p:grpSpPr>
        <p:pic>
          <p:nvPicPr>
            <p:cNvPr id="90" name="Object 89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7281173" y="4238095"/>
              <a:ext cx="818942" cy="623953"/>
            </a:xfrm>
            <a:prstGeom prst="rect">
              <a:avLst/>
            </a:prstGeom>
          </p:spPr>
        </p:pic>
      </p:grpSp>
      <p:grpSp>
        <p:nvGrpSpPr>
          <p:cNvPr id="1027" name="그룹 1027"/>
          <p:cNvGrpSpPr/>
          <p:nvPr/>
        </p:nvGrpSpPr>
        <p:grpSpPr>
          <a:xfrm>
            <a:off x="7769230" y="4390476"/>
            <a:ext cx="626249" cy="477139"/>
            <a:chOff x="7769230" y="4390476"/>
            <a:chExt cx="626249" cy="477139"/>
          </a:xfrm>
        </p:grpSpPr>
        <p:pic>
          <p:nvPicPr>
            <p:cNvPr id="93" name="Object 92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769230" y="4390476"/>
              <a:ext cx="626249" cy="477139"/>
            </a:xfrm>
            <a:prstGeom prst="rect">
              <a:avLst/>
            </a:prstGeom>
          </p:spPr>
        </p:pic>
      </p:grpSp>
      <p:grpSp>
        <p:nvGrpSpPr>
          <p:cNvPr id="1028" name="그룹 1028"/>
          <p:cNvGrpSpPr/>
          <p:nvPr/>
        </p:nvGrpSpPr>
        <p:grpSpPr>
          <a:xfrm>
            <a:off x="10723536" y="5880952"/>
            <a:ext cx="818942" cy="623953"/>
            <a:chOff x="10723536" y="5880952"/>
            <a:chExt cx="818942" cy="623953"/>
          </a:xfrm>
        </p:grpSpPr>
        <p:pic>
          <p:nvPicPr>
            <p:cNvPr id="96" name="Object 95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0723536" y="5880952"/>
              <a:ext cx="818942" cy="623953"/>
            </a:xfrm>
            <a:prstGeom prst="rect">
              <a:avLst/>
            </a:prstGeom>
          </p:spPr>
        </p:pic>
      </p:grpSp>
      <p:grpSp>
        <p:nvGrpSpPr>
          <p:cNvPr id="1029" name="그룹 1029"/>
          <p:cNvGrpSpPr/>
          <p:nvPr/>
        </p:nvGrpSpPr>
        <p:grpSpPr>
          <a:xfrm>
            <a:off x="10397713" y="6053976"/>
            <a:ext cx="626249" cy="477139"/>
            <a:chOff x="10397713" y="6053976"/>
            <a:chExt cx="626249" cy="477139"/>
          </a:xfrm>
        </p:grpSpPr>
        <p:pic>
          <p:nvPicPr>
            <p:cNvPr id="99" name="Object 98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0397713" y="6053976"/>
              <a:ext cx="626249" cy="477139"/>
            </a:xfrm>
            <a:prstGeom prst="rect">
              <a:avLst/>
            </a:prstGeom>
          </p:spPr>
        </p:pic>
      </p:grpSp>
      <p:grpSp>
        <p:nvGrpSpPr>
          <p:cNvPr id="1030" name="그룹 1030"/>
          <p:cNvGrpSpPr/>
          <p:nvPr/>
        </p:nvGrpSpPr>
        <p:grpSpPr>
          <a:xfrm>
            <a:off x="9486831" y="5118031"/>
            <a:ext cx="322692" cy="203288"/>
            <a:chOff x="9486831" y="5118031"/>
            <a:chExt cx="322692" cy="203288"/>
          </a:xfrm>
        </p:grpSpPr>
        <p:pic>
          <p:nvPicPr>
            <p:cNvPr id="102" name="Object 101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 rot="-120000">
              <a:off x="9486831" y="5118031"/>
              <a:ext cx="322692" cy="203288"/>
            </a:xfrm>
            <a:prstGeom prst="rect">
              <a:avLst/>
            </a:prstGeom>
          </p:spPr>
        </p:pic>
      </p:grpSp>
      <p:grpSp>
        <p:nvGrpSpPr>
          <p:cNvPr id="1031" name="그룹 1031"/>
          <p:cNvGrpSpPr/>
          <p:nvPr/>
        </p:nvGrpSpPr>
        <p:grpSpPr>
          <a:xfrm>
            <a:off x="13940692" y="5792007"/>
            <a:ext cx="322692" cy="203288"/>
            <a:chOff x="13940692" y="5792007"/>
            <a:chExt cx="322692" cy="203288"/>
          </a:xfrm>
        </p:grpSpPr>
        <p:pic>
          <p:nvPicPr>
            <p:cNvPr id="105" name="Object 104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 rot="-120000">
              <a:off x="13940692" y="5792007"/>
              <a:ext cx="322692" cy="203288"/>
            </a:xfrm>
            <a:prstGeom prst="rect">
              <a:avLst/>
            </a:prstGeom>
          </p:spPr>
        </p:pic>
      </p:grpSp>
      <p:sp>
        <p:nvSpPr>
          <p:cNvPr id="107" name="Object 107"/>
          <p:cNvSpPr txBox="1"/>
          <p:nvPr/>
        </p:nvSpPr>
        <p:spPr>
          <a:xfrm rot="480000">
            <a:off x="-475759" y="6716709"/>
            <a:ext cx="3553472" cy="5694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900" kern="0" spc="-100" dirty="0">
                <a:solidFill>
                  <a:srgbClr val="2D7533"/>
                </a:solidFill>
                <a:latin typeface="Cafe24 Ssukssuk " pitchFamily="34" charset="0"/>
                <a:cs typeface="Cafe24 Ssukssuk " pitchFamily="34" charset="0"/>
              </a:rPr>
              <a:t>2</a:t>
            </a:r>
            <a:endParaRPr lang="en-US" dirty="0"/>
          </a:p>
        </p:txBody>
      </p:sp>
      <p:sp>
        <p:nvSpPr>
          <p:cNvPr id="108" name="Object 108"/>
          <p:cNvSpPr txBox="1"/>
          <p:nvPr/>
        </p:nvSpPr>
        <p:spPr>
          <a:xfrm rot="-420000">
            <a:off x="11639511" y="6631683"/>
            <a:ext cx="3553472" cy="5694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2D7533"/>
                </a:solidFill>
                <a:latin typeface="Cafe24 Ssukssuk " pitchFamily="34" charset="0"/>
                <a:cs typeface="Cafe24 Ssukssuk " pitchFamily="34" charset="0"/>
              </a:rPr>
              <a:t>3</a:t>
            </a:r>
            <a:endParaRPr lang="en-US" dirty="0"/>
          </a:p>
        </p:txBody>
      </p:sp>
      <p:sp>
        <p:nvSpPr>
          <p:cNvPr id="109" name="Object 109"/>
          <p:cNvSpPr txBox="1"/>
          <p:nvPr/>
        </p:nvSpPr>
        <p:spPr>
          <a:xfrm rot="60000">
            <a:off x="11735408" y="4493616"/>
            <a:ext cx="3553472" cy="512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2D7533"/>
                </a:solidFill>
                <a:latin typeface="Cafe24 Ssukssuk " pitchFamily="34" charset="0"/>
                <a:cs typeface="Cafe24 Ssukssuk " pitchFamily="34" charset="0"/>
              </a:rPr>
              <a:t>1</a:t>
            </a:r>
            <a:endParaRPr lang="en-US" dirty="0"/>
          </a:p>
        </p:txBody>
      </p:sp>
      <p:sp>
        <p:nvSpPr>
          <p:cNvPr id="110" name="Object 110"/>
          <p:cNvSpPr txBox="1"/>
          <p:nvPr/>
        </p:nvSpPr>
        <p:spPr>
          <a:xfrm>
            <a:off x="928585" y="643971"/>
            <a:ext cx="4721408" cy="4799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02 제목을 입력해주세요</a:t>
            </a:r>
            <a:endParaRPr lang="en-US" dirty="0"/>
          </a:p>
        </p:txBody>
      </p:sp>
      <p:sp>
        <p:nvSpPr>
          <p:cNvPr id="111" name="Object 111"/>
          <p:cNvSpPr txBox="1"/>
          <p:nvPr/>
        </p:nvSpPr>
        <p:spPr>
          <a:xfrm>
            <a:off x="16352381" y="643971"/>
            <a:ext cx="942857" cy="4799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09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331224" y="6166196"/>
            <a:ext cx="7623267" cy="942044"/>
            <a:chOff x="5331224" y="6166196"/>
            <a:chExt cx="7623267" cy="94204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31224" y="6166196"/>
              <a:ext cx="7623267" cy="942044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SOOJOOB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12638095" y="643970"/>
            <a:ext cx="4657143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01 기획 배경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6122449" y="1799978"/>
            <a:ext cx="6040816" cy="40934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0" kern="0" spc="-1600" dirty="0">
                <a:solidFill>
                  <a:srgbClr val="1D5B22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01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165528" y="7446086"/>
            <a:ext cx="7954658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문제 인식 &amp; 원인 분석</a:t>
            </a:r>
          </a:p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S-Core Dream 4 Regular"/>
                <a:ea typeface="S-Core Dream 5 Medium" panose="020B0503030302020204" pitchFamily="34" charset="-127"/>
                <a:cs typeface="S-Core Dream 4 Regular" pitchFamily="34" charset="0"/>
              </a:rPr>
              <a:t>해결 방안</a:t>
            </a:r>
            <a:endParaRPr lang="en-US" dirty="0">
              <a:latin typeface="S-Core Dream 4 Regular"/>
              <a:ea typeface="S-Core Dream 5 Medium" panose="020B0503030302020204" pitchFamily="34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5432437" y="5060317"/>
            <a:ext cx="1480472" cy="1127973"/>
            <a:chOff x="5432437" y="5060317"/>
            <a:chExt cx="1480472" cy="1127973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432437" y="5060317"/>
              <a:ext cx="1480472" cy="1127973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5163686" y="6296695"/>
            <a:ext cx="7958344" cy="9835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700" kern="0" spc="-2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기획 배경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11794410" y="5271395"/>
            <a:ext cx="1160932" cy="884515"/>
            <a:chOff x="11794410" y="5271395"/>
            <a:chExt cx="1160932" cy="884515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794410" y="5271395"/>
              <a:ext cx="1160932" cy="884515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202844" y="5833529"/>
            <a:ext cx="639565" cy="402909"/>
            <a:chOff x="11202844" y="5833529"/>
            <a:chExt cx="639565" cy="402909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202844" y="5833529"/>
              <a:ext cx="639565" cy="4029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522626" y="3283802"/>
            <a:ext cx="1333469" cy="475279"/>
            <a:chOff x="11522626" y="3283802"/>
            <a:chExt cx="1333469" cy="475279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522626" y="3283802"/>
              <a:ext cx="1333469" cy="475279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0380233" y="3973246"/>
            <a:ext cx="1994642" cy="632051"/>
            <a:chOff x="10380233" y="3973246"/>
            <a:chExt cx="1994642" cy="632051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380233" y="3973246"/>
              <a:ext cx="1994642" cy="63205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6010186" y="2313836"/>
            <a:ext cx="1418385" cy="505546"/>
            <a:chOff x="6010186" y="2313836"/>
            <a:chExt cx="1418385" cy="505546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010186" y="2313836"/>
              <a:ext cx="1418385" cy="50554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01 기획 배경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3025031" y="643970"/>
            <a:ext cx="4270184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문제 인식 &amp; 원인 분석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1558714" y="1532301"/>
            <a:ext cx="6993671" cy="7065355"/>
            <a:chOff x="1558714" y="1532301"/>
            <a:chExt cx="6993671" cy="706535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58714" y="1532301"/>
              <a:ext cx="6993671" cy="7065355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2742297" y="8838362"/>
            <a:ext cx="4626506" cy="5088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길에 보이는 쓰레기들이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9435796" y="1532301"/>
            <a:ext cx="6993671" cy="7065355"/>
            <a:chOff x="9435796" y="1532301"/>
            <a:chExt cx="6993671" cy="706535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435796" y="1532301"/>
              <a:ext cx="6993671" cy="706535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11661583" y="8838362"/>
            <a:ext cx="2542096" cy="4990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장마철에 바다로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3922343" y="6052794"/>
            <a:ext cx="1488647" cy="753303"/>
            <a:chOff x="3922343" y="6052794"/>
            <a:chExt cx="1488647" cy="75330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5400000">
              <a:off x="3922343" y="6052794"/>
              <a:ext cx="1488647" cy="753303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2421429" y="1344305"/>
            <a:ext cx="13442857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800" kern="0" spc="-200" dirty="0">
                <a:solidFill>
                  <a:srgbClr val="1D5B22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해양 쓰레기 문제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256082" y="2151058"/>
            <a:ext cx="13773550" cy="7143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00" kern="0" spc="-100" dirty="0">
                <a:solidFill>
                  <a:srgbClr val="3F9F47"/>
                </a:solidFill>
                <a:latin typeface="S-Core Dream 5 Medium" pitchFamily="34" charset="0"/>
                <a:cs typeface="S-Core Dream 5 Medium" pitchFamily="34" charset="0"/>
              </a:rPr>
              <a:t>바다로 흘러들어가는 쓰레기들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01 기획 배경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3844656" y="643970"/>
            <a:ext cx="3450602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문제 인식 &amp; 원인 분석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4028557" y="6462897"/>
            <a:ext cx="1276219" cy="1276219"/>
            <a:chOff x="4028557" y="6462897"/>
            <a:chExt cx="1276219" cy="1276219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028557" y="6462897"/>
              <a:ext cx="1276219" cy="1276219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3810186" y="6855857"/>
            <a:ext cx="1707229" cy="5386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900" kern="0" spc="-100" dirty="0">
                <a:solidFill>
                  <a:srgbClr val="1D5B22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병뚜껑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grpSp>
        <p:nvGrpSpPr>
          <p:cNvPr id="1004" name="그룹 1004"/>
          <p:cNvGrpSpPr/>
          <p:nvPr/>
        </p:nvGrpSpPr>
        <p:grpSpPr>
          <a:xfrm>
            <a:off x="5756589" y="5567626"/>
            <a:ext cx="2458982" cy="753303"/>
            <a:chOff x="5756589" y="5567626"/>
            <a:chExt cx="2458982" cy="753303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5400000">
              <a:off x="5756589" y="5567626"/>
              <a:ext cx="2458982" cy="75330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6347971" y="6462897"/>
            <a:ext cx="1276219" cy="1276219"/>
            <a:chOff x="6347971" y="6462897"/>
            <a:chExt cx="1276219" cy="1276219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347971" y="6462897"/>
              <a:ext cx="1276219" cy="127621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8595912" y="6154934"/>
            <a:ext cx="1284366" cy="753303"/>
            <a:chOff x="8595912" y="6154934"/>
            <a:chExt cx="1284366" cy="753303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8595912" y="6154934"/>
              <a:ext cx="1284366" cy="753303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8599986" y="6462897"/>
            <a:ext cx="1276219" cy="1276219"/>
            <a:chOff x="8599986" y="6462897"/>
            <a:chExt cx="1276219" cy="1276219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599986" y="6462897"/>
              <a:ext cx="1276219" cy="1276219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0428856" y="5797442"/>
            <a:ext cx="1999350" cy="753303"/>
            <a:chOff x="10428856" y="5797442"/>
            <a:chExt cx="1999350" cy="753303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-5400000">
              <a:off x="10428856" y="5797442"/>
              <a:ext cx="1999350" cy="753303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0790421" y="6462897"/>
            <a:ext cx="1276219" cy="1276219"/>
            <a:chOff x="10790421" y="6462897"/>
            <a:chExt cx="1276219" cy="1276219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790421" y="6462897"/>
              <a:ext cx="1276219" cy="1276219"/>
            </a:xfrm>
            <a:prstGeom prst="rect">
              <a:avLst/>
            </a:prstGeom>
          </p:spPr>
        </p:pic>
      </p:grpSp>
      <p:sp>
        <p:nvSpPr>
          <p:cNvPr id="34" name="Object 34"/>
          <p:cNvSpPr txBox="1"/>
          <p:nvPr/>
        </p:nvSpPr>
        <p:spPr>
          <a:xfrm>
            <a:off x="6114000" y="6610676"/>
            <a:ext cx="1743656" cy="984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900" kern="0" spc="-100" dirty="0">
                <a:solidFill>
                  <a:srgbClr val="1D5B22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음식</a:t>
            </a:r>
          </a:p>
          <a:p>
            <a:pPr algn="ctr"/>
            <a:r>
              <a:rPr lang="en-US" sz="2900" kern="0" spc="-100" dirty="0">
                <a:solidFill>
                  <a:srgbClr val="1D5B22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포장지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8451610" y="6839248"/>
            <a:ext cx="1572971" cy="5386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900" kern="0" spc="-100" dirty="0">
                <a:solidFill>
                  <a:srgbClr val="2D7533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비닐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0642029" y="6839248"/>
            <a:ext cx="1572971" cy="5386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900" kern="0" spc="-100" dirty="0">
                <a:solidFill>
                  <a:srgbClr val="1D5B22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PET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3662495" y="5128190"/>
            <a:ext cx="2008346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500" kern="0" spc="-100" dirty="0">
                <a:solidFill>
                  <a:srgbClr val="2D7533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109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854231" y="4139257"/>
            <a:ext cx="226369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500" kern="0" spc="-100" dirty="0">
                <a:solidFill>
                  <a:srgbClr val="2D7533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173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7666298" y="4840276"/>
            <a:ext cx="3143586" cy="10464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200" kern="0" spc="-200" dirty="0">
                <a:solidFill>
                  <a:srgbClr val="2D7533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75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0296717" y="4583200"/>
            <a:ext cx="226369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500" kern="0" spc="-100" dirty="0">
                <a:solidFill>
                  <a:srgbClr val="2D7533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156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3270983" y="7949524"/>
            <a:ext cx="2791358" cy="5228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플라스틱 병뚜껑</a:t>
            </a:r>
            <a:endParaRPr lang="en-US" dirty="0"/>
          </a:p>
        </p:txBody>
      </p:sp>
      <p:sp>
        <p:nvSpPr>
          <p:cNvPr id="42" name="Object 42"/>
          <p:cNvSpPr txBox="1"/>
          <p:nvPr/>
        </p:nvSpPr>
        <p:spPr>
          <a:xfrm>
            <a:off x="5590402" y="7949524"/>
            <a:ext cx="2791358" cy="11424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플라스틱</a:t>
            </a:r>
          </a:p>
          <a:p>
            <a:pPr algn="ctr"/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배달 포장용기</a:t>
            </a:r>
            <a:endParaRPr lang="en-US" dirty="0"/>
          </a:p>
        </p:txBody>
      </p:sp>
      <p:sp>
        <p:nvSpPr>
          <p:cNvPr id="43" name="Object 43"/>
          <p:cNvSpPr txBox="1"/>
          <p:nvPr/>
        </p:nvSpPr>
        <p:spPr>
          <a:xfrm>
            <a:off x="7842412" y="7949524"/>
            <a:ext cx="2791358" cy="11424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일회용</a:t>
            </a:r>
          </a:p>
          <a:p>
            <a:pPr algn="ctr"/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포장비닐</a:t>
            </a:r>
            <a:endParaRPr lang="en-US" dirty="0"/>
          </a:p>
        </p:txBody>
      </p:sp>
      <p:sp>
        <p:nvSpPr>
          <p:cNvPr id="44" name="Object 44"/>
          <p:cNvSpPr txBox="1"/>
          <p:nvPr/>
        </p:nvSpPr>
        <p:spPr>
          <a:xfrm>
            <a:off x="10032869" y="7949524"/>
            <a:ext cx="2791358" cy="5228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플라스틱 병</a:t>
            </a:r>
            <a:endParaRPr lang="en-US" dirty="0"/>
          </a:p>
        </p:txBody>
      </p:sp>
      <p:grpSp>
        <p:nvGrpSpPr>
          <p:cNvPr id="1010" name="그룹 1010"/>
          <p:cNvGrpSpPr/>
          <p:nvPr/>
        </p:nvGrpSpPr>
        <p:grpSpPr>
          <a:xfrm>
            <a:off x="12041354" y="5235669"/>
            <a:ext cx="3122896" cy="753303"/>
            <a:chOff x="12041354" y="5235669"/>
            <a:chExt cx="3122896" cy="753303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5400000">
              <a:off x="12041354" y="5235669"/>
              <a:ext cx="3122896" cy="753303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2964693" y="6462897"/>
            <a:ext cx="1276219" cy="1276219"/>
            <a:chOff x="12964693" y="6462897"/>
            <a:chExt cx="1276219" cy="127621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964693" y="6462897"/>
              <a:ext cx="1276219" cy="1276219"/>
            </a:xfrm>
            <a:prstGeom prst="rect">
              <a:avLst/>
            </a:prstGeom>
          </p:spPr>
        </p:pic>
      </p:grpSp>
      <p:sp>
        <p:nvSpPr>
          <p:cNvPr id="51" name="Object 51"/>
          <p:cNvSpPr txBox="1"/>
          <p:nvPr/>
        </p:nvSpPr>
        <p:spPr>
          <a:xfrm>
            <a:off x="12816314" y="6658295"/>
            <a:ext cx="1572971" cy="984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900" kern="0" spc="-100" dirty="0">
                <a:solidFill>
                  <a:srgbClr val="2D7533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담배</a:t>
            </a:r>
          </a:p>
          <a:p>
            <a:pPr algn="ctr"/>
            <a:r>
              <a:rPr lang="en-US" sz="2900" kern="0" spc="-100" dirty="0">
                <a:solidFill>
                  <a:srgbClr val="2D7533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꽁초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11737043" y="2998238"/>
            <a:ext cx="3731457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600" kern="0" spc="-200" dirty="0">
                <a:solidFill>
                  <a:srgbClr val="3F9F47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241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12207155" y="7949524"/>
            <a:ext cx="2791358" cy="11424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담배필터</a:t>
            </a:r>
          </a:p>
          <a:p>
            <a:pPr algn="ctr"/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미세플라스틱</a:t>
            </a:r>
            <a:endParaRPr lang="en-US" dirty="0"/>
          </a:p>
        </p:txBody>
      </p:sp>
      <p:sp>
        <p:nvSpPr>
          <p:cNvPr id="54" name="Object 54"/>
          <p:cNvSpPr txBox="1"/>
          <p:nvPr/>
        </p:nvSpPr>
        <p:spPr>
          <a:xfrm>
            <a:off x="8329629" y="8935867"/>
            <a:ext cx="2371429" cy="4990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9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단위: 10,000개</a:t>
            </a:r>
            <a:endParaRPr lang="en-US" dirty="0"/>
          </a:p>
        </p:txBody>
      </p:sp>
      <p:sp>
        <p:nvSpPr>
          <p:cNvPr id="55" name="Object 55"/>
          <p:cNvSpPr txBox="1"/>
          <p:nvPr/>
        </p:nvSpPr>
        <p:spPr>
          <a:xfrm>
            <a:off x="6855964" y="9378731"/>
            <a:ext cx="6860678" cy="4990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9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* 출처 : 환경보호단체 Ocean Conservancy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32839" y="931236"/>
            <a:ext cx="15620037" cy="8786271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01 기획 배경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13286533" y="643970"/>
            <a:ext cx="4008682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문제 인식 &amp; 원인 분석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4907143" y="9751624"/>
            <a:ext cx="8471429" cy="4990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9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* Youtube KBS News (22. 08. 12)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01 기획 배경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3617641" y="643970"/>
            <a:ext cx="3677575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문제 인식 &amp; 원인 분석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8695238" y="2028952"/>
            <a:ext cx="10971429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200" dirty="0">
                <a:solidFill>
                  <a:srgbClr val="1D5B22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환경미화원이 있지 않나요?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742857" y="2893639"/>
            <a:ext cx="8714286" cy="7143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700" kern="0" spc="-100" dirty="0">
                <a:solidFill>
                  <a:srgbClr val="3F9F47"/>
                </a:solidFill>
                <a:latin typeface="S-Core Dream 5 Medium" pitchFamily="34" charset="0"/>
                <a:cs typeface="S-Core Dream 5 Medium" pitchFamily="34" charset="0"/>
              </a:rPr>
              <a:t>업무에 따라 나뉘는 환경미화원, 그런데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904966" y="2888017"/>
            <a:ext cx="6955108" cy="4494805"/>
            <a:chOff x="904966" y="2888017"/>
            <a:chExt cx="6955108" cy="4494805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04966" y="2888017"/>
              <a:ext cx="6955108" cy="4494805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8742857" y="5189705"/>
            <a:ext cx="11800000" cy="1879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가로환경미화원이 주로 우리가 생각하는 환경미화원.</a:t>
            </a:r>
          </a:p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도로 청소 뿐만 아니라 계절별로 추가적인 업무가 있어 어려움 존재.</a:t>
            </a:r>
          </a:p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개인별 담당 구역이 넓다.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8695238" y="4367296"/>
            <a:ext cx="1665755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200" kern="0" spc="-200" dirty="0">
                <a:solidFill>
                  <a:srgbClr val="2D7533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01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742857" y="7765495"/>
            <a:ext cx="11714286" cy="121878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정부에서 매년 인구수, 유동인구 계산하여 환경미화원 숫자를 산정.</a:t>
            </a:r>
          </a:p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즉각적인 인력충원이 어려움.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8695238" y="6897531"/>
            <a:ext cx="1584498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200" kern="0" spc="-200" dirty="0">
                <a:solidFill>
                  <a:srgbClr val="2D7533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02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607143" y="4461038"/>
            <a:ext cx="4333671" cy="5693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100" kern="0" spc="-100" dirty="0">
                <a:solidFill>
                  <a:srgbClr val="3F9F47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업무량 과다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607143" y="6998590"/>
            <a:ext cx="4252415" cy="5693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100" kern="0" spc="-100" dirty="0">
                <a:solidFill>
                  <a:srgbClr val="3F9F47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인력부족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383259" y="8757023"/>
            <a:ext cx="7938245" cy="6771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900" kern="0" spc="-100" dirty="0" err="1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정보</a:t>
            </a:r>
            <a:r>
              <a:rPr lang="en-US" sz="19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 출처 - 낯설지만 친숙한 이름, </a:t>
            </a:r>
            <a:r>
              <a:rPr lang="en-US" sz="1900" kern="0" spc="-100" dirty="0" err="1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가로환경미화원</a:t>
            </a:r>
            <a:endParaRPr lang="en-US" sz="1900" kern="0" spc="-100" dirty="0">
              <a:solidFill>
                <a:srgbClr val="2D7533"/>
              </a:solidFill>
              <a:latin typeface="S-Core Dream 5 Medium" pitchFamily="34" charset="0"/>
              <a:cs typeface="S-Core Dream 5 Medium" pitchFamily="34" charset="0"/>
            </a:endParaRPr>
          </a:p>
          <a:p>
            <a:pPr algn="ctr"/>
            <a:r>
              <a:rPr lang="en-US" sz="19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(참여와혁신 17.08.14 기사)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6128267" y="3208764"/>
            <a:ext cx="1828192" cy="665188"/>
            <a:chOff x="6128267" y="3208764"/>
            <a:chExt cx="1828192" cy="665188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128267" y="3208764"/>
              <a:ext cx="1828192" cy="66518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17052" y="6498270"/>
            <a:ext cx="1866288" cy="665188"/>
            <a:chOff x="817052" y="6498270"/>
            <a:chExt cx="1866288" cy="665188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17052" y="6498270"/>
              <a:ext cx="1866288" cy="66518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01 기획 배경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3617666" y="643970"/>
            <a:ext cx="3677575" cy="470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해결방안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928585" y="1930834"/>
            <a:ext cx="10971429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200" dirty="0">
                <a:solidFill>
                  <a:srgbClr val="1D5B22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플로깅을 활성화 하자!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76204" y="2801821"/>
            <a:ext cx="8714286" cy="7017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700" kern="0" spc="-100" dirty="0">
                <a:solidFill>
                  <a:srgbClr val="3F9F47"/>
                </a:solidFill>
                <a:latin typeface="S-Core Dream 5 Medium" pitchFamily="34" charset="0"/>
                <a:cs typeface="S-Core Dream 5 Medium" pitchFamily="34" charset="0"/>
              </a:rPr>
              <a:t>지구를 살리는데 개인의 노력을 더하면?!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9142857" y="1930834"/>
            <a:ext cx="6955108" cy="6863160"/>
            <a:chOff x="9142857" y="1930834"/>
            <a:chExt cx="6955108" cy="6863160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42857" y="1930834"/>
              <a:ext cx="6955108" cy="6863160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976200" y="5091590"/>
            <a:ext cx="7558200" cy="13234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조깅을 하면서 길가의 쓰레기를 수거하는, 체육활동과 자연보호활동이 합쳐진 개념을 의미하는 신조어. 스웨덴에서 2016년에 처음 시작.</a:t>
            </a:r>
          </a:p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스웨덴어 '줍다' 를 뜻하는 플로카 우프(Plocka Upp)와 </a:t>
            </a:r>
          </a:p>
          <a:p>
            <a:r>
              <a:rPr lang="en-US" sz="2000" kern="0" spc="-100" dirty="0" err="1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영어</a:t>
            </a:r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 </a:t>
            </a:r>
            <a:r>
              <a:rPr lang="en-US" sz="2000" kern="0" spc="-100" dirty="0" err="1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단어</a:t>
            </a:r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 조깅(jogging)이 합쳐졌다.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928585" y="4269178"/>
            <a:ext cx="1665755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200" kern="0" spc="-200" dirty="0">
                <a:solidFill>
                  <a:srgbClr val="2D7533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01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76200" y="7981467"/>
            <a:ext cx="7558200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단순히 일정기간의 캠페인에서 그치는 것이 </a:t>
            </a:r>
            <a:r>
              <a:rPr lang="en-US" sz="2000" kern="0" spc="-100" dirty="0" err="1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아니라</a:t>
            </a:r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 </a:t>
            </a:r>
          </a:p>
          <a:p>
            <a:r>
              <a:rPr lang="en-US" sz="2000" kern="0" spc="-100" dirty="0" err="1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일상에서</a:t>
            </a:r>
            <a:r>
              <a:rPr lang="en-US" sz="20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 언제나 참여할 수 있는 플로깅 플랫폼을 만들자!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928585" y="7113503"/>
            <a:ext cx="1584498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200" kern="0" spc="-200" dirty="0">
                <a:solidFill>
                  <a:srgbClr val="2D7533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02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840486" y="4362924"/>
            <a:ext cx="4333671" cy="5693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100" kern="0" spc="-100" dirty="0">
                <a:solidFill>
                  <a:srgbClr val="3F9F47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플로깅이란?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840486" y="7214567"/>
            <a:ext cx="9377481" cy="5693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100" kern="0" spc="-100" dirty="0">
                <a:solidFill>
                  <a:srgbClr val="3F9F47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지속적인 활동을 유도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14358803" y="2194967"/>
            <a:ext cx="1828192" cy="665188"/>
            <a:chOff x="14358803" y="2194967"/>
            <a:chExt cx="1828192" cy="665188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358803" y="2194967"/>
              <a:ext cx="1828192" cy="66518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049411" y="4440167"/>
            <a:ext cx="1866288" cy="665188"/>
            <a:chOff x="9049411" y="4440167"/>
            <a:chExt cx="1866288" cy="665188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049411" y="4440167"/>
              <a:ext cx="1866288" cy="66518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95238" y="-95238"/>
            <a:ext cx="18476190" cy="10495238"/>
            <a:chOff x="-95238" y="-95238"/>
            <a:chExt cx="18476190" cy="104952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5238" y="-95238"/>
              <a:ext cx="18476190" cy="1049523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8585" y="643970"/>
            <a:ext cx="4721408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SOOJOOB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2638095" y="643970"/>
            <a:ext cx="4657143" cy="4722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kern="0" spc="-100" dirty="0">
                <a:solidFill>
                  <a:srgbClr val="2D7533"/>
                </a:solidFill>
                <a:latin typeface="S-Core Dream 5 Medium" pitchFamily="34" charset="0"/>
                <a:cs typeface="S-Core Dream 5 Medium" pitchFamily="34" charset="0"/>
              </a:rPr>
              <a:t>02 서비스 소개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5600000" y="1799978"/>
            <a:ext cx="7085714" cy="40934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0" kern="0" spc="-1600" dirty="0">
                <a:solidFill>
                  <a:srgbClr val="1D5B22"/>
                </a:solidFill>
                <a:latin typeface="Jalnan" panose="020B0600000101010101" pitchFamily="50" charset="-127"/>
                <a:ea typeface="Jalnan" panose="020B0600000101010101" pitchFamily="50" charset="-127"/>
                <a:cs typeface="Jalnan OTF" pitchFamily="34" charset="0"/>
              </a:rPr>
              <a:t>02</a:t>
            </a:r>
            <a:endParaRPr lang="en-US" dirty="0">
              <a:latin typeface="Jalnan" panose="020B0600000101010101" pitchFamily="50" charset="-127"/>
              <a:ea typeface="Jalnan" panose="020B0600000101010101" pitchFamily="50" charset="-127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65528" y="7446086"/>
            <a:ext cx="7954658" cy="16109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프로젝트 소개</a:t>
            </a:r>
          </a:p>
          <a:p>
            <a:pPr algn="ctr"/>
            <a:r>
              <a:rPr lang="en-US" sz="2800" kern="0" spc="-100" dirty="0">
                <a:solidFill>
                  <a:srgbClr val="2D7533"/>
                </a:solidFill>
                <a:latin typeface="S-Core Dream 4 Regular" pitchFamily="34" charset="0"/>
                <a:cs typeface="S-Core Dream 4 Regular" pitchFamily="34" charset="0"/>
              </a:rPr>
              <a:t>주요기능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5432437" y="5200000"/>
            <a:ext cx="1297137" cy="988290"/>
            <a:chOff x="5432437" y="5200000"/>
            <a:chExt cx="1297137" cy="988290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432437" y="5200000"/>
              <a:ext cx="1297137" cy="98829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770943" y="5352381"/>
            <a:ext cx="1079637" cy="822577"/>
            <a:chOff x="11770943" y="5352381"/>
            <a:chExt cx="1079637" cy="822577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770943" y="5352381"/>
              <a:ext cx="1079637" cy="82257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301587" y="5895735"/>
            <a:ext cx="540822" cy="340703"/>
            <a:chOff x="11301587" y="5895735"/>
            <a:chExt cx="540822" cy="340703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301587" y="5895735"/>
              <a:ext cx="540822" cy="34070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594064" y="3219048"/>
            <a:ext cx="1333469" cy="540034"/>
            <a:chOff x="10594064" y="3219048"/>
            <a:chExt cx="1333469" cy="54003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594064" y="3219048"/>
              <a:ext cx="1333469" cy="54003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063545" y="3973246"/>
            <a:ext cx="1994642" cy="632051"/>
            <a:chOff x="11063545" y="3973246"/>
            <a:chExt cx="1994642" cy="63205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063545" y="3973246"/>
              <a:ext cx="1994642" cy="63205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6010186" y="2313836"/>
            <a:ext cx="1418385" cy="505546"/>
            <a:chOff x="6010186" y="2313836"/>
            <a:chExt cx="1418385" cy="505546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010186" y="2313836"/>
              <a:ext cx="1418385" cy="50554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5331224" y="6166196"/>
            <a:ext cx="7623267" cy="942044"/>
            <a:chOff x="5331224" y="6166196"/>
            <a:chExt cx="7623267" cy="942044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331224" y="6166196"/>
              <a:ext cx="7623267" cy="942044"/>
            </a:xfrm>
            <a:prstGeom prst="rect">
              <a:avLst/>
            </a:prstGeom>
          </p:spPr>
        </p:pic>
      </p:grpSp>
      <p:sp>
        <p:nvSpPr>
          <p:cNvPr id="30" name="Object 30"/>
          <p:cNvSpPr txBox="1"/>
          <p:nvPr/>
        </p:nvSpPr>
        <p:spPr>
          <a:xfrm>
            <a:off x="5163686" y="6296695"/>
            <a:ext cx="7958344" cy="10042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700" kern="0" spc="-2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서비스 소개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706</Words>
  <Application>Microsoft Office PowerPoint</Application>
  <PresentationFormat>사용자 지정</PresentationFormat>
  <Paragraphs>250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Cafe24 Ssukssuk </vt:lpstr>
      <vt:lpstr>Jalnan</vt:lpstr>
      <vt:lpstr>Jalnan OTF</vt:lpstr>
      <vt:lpstr>S-Core Dream 4 Regular</vt:lpstr>
      <vt:lpstr>S-Core Dream 5 Medium</vt:lpstr>
      <vt:lpstr>S-Core Dream 6 Bold</vt:lpstr>
      <vt:lpstr>S-Core Dream 7 ExtraBold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Nan JaengE</cp:lastModifiedBy>
  <cp:revision>2</cp:revision>
  <dcterms:created xsi:type="dcterms:W3CDTF">2022-08-18T22:37:31Z</dcterms:created>
  <dcterms:modified xsi:type="dcterms:W3CDTF">2022-08-18T13:45:34Z</dcterms:modified>
</cp:coreProperties>
</file>